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1" r:id="rId3"/>
    <p:sldId id="359" r:id="rId4"/>
    <p:sldId id="357" r:id="rId5"/>
    <p:sldId id="294" r:id="rId6"/>
    <p:sldId id="297" r:id="rId7"/>
    <p:sldId id="355" r:id="rId8"/>
    <p:sldId id="356" r:id="rId9"/>
    <p:sldId id="360" r:id="rId10"/>
    <p:sldId id="34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00"/>
    <a:srgbClr val="4F81BD"/>
    <a:srgbClr val="FF99FF"/>
    <a:srgbClr val="FFFFFF"/>
    <a:srgbClr val="006600"/>
    <a:srgbClr val="D9D9D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54" autoAdjust="0"/>
  </p:normalViewPr>
  <p:slideViewPr>
    <p:cSldViewPr>
      <p:cViewPr>
        <p:scale>
          <a:sx n="60" d="100"/>
          <a:sy n="60" d="100"/>
        </p:scale>
        <p:origin x="-61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5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2011/9/1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1"/>
            <a:ext cx="52204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309228" y="836712"/>
            <a:ext cx="8611653" cy="156966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800" dirty="0" smtClean="0"/>
              <a:t> </a:t>
            </a:r>
            <a:endParaRPr lang="en-US" altLang="ja-JP" sz="800" dirty="0" smtClean="0"/>
          </a:p>
          <a:p>
            <a:pPr algn="ctr"/>
            <a:r>
              <a:rPr lang="ja-JP" altLang="en-US" sz="4000" dirty="0" smtClean="0"/>
              <a:t>宇宙</a:t>
            </a:r>
            <a:r>
              <a:rPr lang="ja-JP" altLang="en-US" sz="4000" dirty="0"/>
              <a:t>最大の爆発「ガンマ線バースト」</a:t>
            </a:r>
            <a:r>
              <a:rPr lang="ja-JP" altLang="en-US" sz="4000" dirty="0" smtClean="0"/>
              <a:t>は </a:t>
            </a:r>
            <a:endParaRPr lang="en-US" altLang="ja-JP" sz="4000" dirty="0" smtClean="0"/>
          </a:p>
          <a:p>
            <a:pPr algn="ctr"/>
            <a:r>
              <a:rPr lang="ja-JP" altLang="en-US" sz="4000" dirty="0" smtClean="0"/>
              <a:t>強</a:t>
            </a:r>
            <a:r>
              <a:rPr lang="ja-JP" altLang="en-US" sz="4000" dirty="0"/>
              <a:t>磁場ジェットからの放射</a:t>
            </a:r>
            <a:r>
              <a:rPr lang="ja-JP" altLang="en-US" sz="4000" dirty="0" smtClean="0"/>
              <a:t>だった</a:t>
            </a:r>
            <a:endParaRPr lang="en-US" altLang="ja-JP" sz="4000" dirty="0" smtClean="0"/>
          </a:p>
          <a:p>
            <a:pPr algn="ctr"/>
            <a:endParaRPr lang="en-US" altLang="ja-JP" sz="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758386"/>
            <a:ext cx="7571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米徳大輔</a:t>
            </a:r>
            <a:r>
              <a:rPr lang="ja-JP" altLang="en-US" sz="2800" dirty="0"/>
              <a:t>、</a:t>
            </a:r>
            <a:r>
              <a:rPr kumimoji="1" lang="ja-JP" altLang="en-US" sz="2800" dirty="0" smtClean="0"/>
              <a:t>村上敏夫</a:t>
            </a:r>
            <a:r>
              <a:rPr lang="ja-JP" altLang="en-US" sz="2800" dirty="0" smtClean="0"/>
              <a:t>、森原良行</a:t>
            </a:r>
            <a:r>
              <a:rPr kumimoji="1" lang="ja-JP" altLang="en-US" sz="2800" dirty="0" smtClean="0"/>
              <a:t>（金沢大）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郡司修一 （山形大）、 </a:t>
            </a:r>
            <a:r>
              <a:rPr kumimoji="1" lang="ja-JP" altLang="en-US" sz="2800" dirty="0" smtClean="0"/>
              <a:t>三原建弘 （理研）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當真賢二 （大阪大）、 </a:t>
            </a:r>
            <a:r>
              <a:rPr lang="en-US" altLang="ja-JP" sz="2800" dirty="0" smtClean="0"/>
              <a:t>GAP </a:t>
            </a:r>
            <a:r>
              <a:rPr lang="ja-JP" altLang="en-US" sz="2800" dirty="0" smtClean="0"/>
              <a:t>チーム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949280"/>
            <a:ext cx="359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日本天文学会 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2011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年秋季年会</a:t>
            </a:r>
            <a:endParaRPr lang="en-US" altLang="ja-JP" sz="20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記者発表 </a:t>
            </a:r>
            <a:r>
              <a:rPr lang="en-US" altLang="zh-CN" sz="2000" dirty="0" smtClean="0">
                <a:latin typeface="ＭＳ Ｐゴシック" pitchFamily="50" charset="-128"/>
                <a:ea typeface="ＭＳ Ｐゴシック" pitchFamily="50" charset="-128"/>
              </a:rPr>
              <a:t>(2011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/09/18)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5193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まとめ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952267"/>
            <a:ext cx="8893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■ 小型ソーラー電力セイル実証機にガンマ線バースト偏光検出器 </a:t>
            </a:r>
            <a:r>
              <a:rPr lang="en-US" altLang="ja-JP" sz="2000" dirty="0" smtClean="0"/>
              <a:t>GAP </a:t>
            </a:r>
            <a:r>
              <a:rPr lang="ja-JP" altLang="en-US" sz="2000" dirty="0" smtClean="0"/>
              <a:t>を</a:t>
            </a:r>
            <a:r>
              <a:rPr kumimoji="1" lang="ja-JP" altLang="en-US" sz="2000" dirty="0" smtClean="0"/>
              <a:t>搭載し、</a:t>
            </a:r>
            <a:endParaRPr kumimoji="1"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</a:t>
            </a:r>
            <a:r>
              <a:rPr lang="ja-JP" altLang="en-US" sz="2000" dirty="0" smtClean="0"/>
              <a:t>観測を行っています。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kumimoji="1" lang="ja-JP" altLang="en-US" sz="2000" dirty="0" smtClean="0"/>
              <a:t>■ 金星への航行中の </a:t>
            </a:r>
            <a:r>
              <a:rPr kumimoji="1" lang="en-US" altLang="ja-JP" sz="2000" dirty="0" smtClean="0"/>
              <a:t>2010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8</a:t>
            </a:r>
            <a:r>
              <a:rPr kumimoji="1" lang="ja-JP" altLang="en-US" sz="2000" dirty="0" smtClean="0"/>
              <a:t>月</a:t>
            </a:r>
            <a:r>
              <a:rPr kumimoji="1" lang="en-US" altLang="ja-JP" sz="2000" dirty="0" smtClean="0"/>
              <a:t>26</a:t>
            </a:r>
            <a:r>
              <a:rPr kumimoji="1" lang="ja-JP" altLang="en-US" sz="2000" dirty="0" smtClean="0"/>
              <a:t>日に、非常に明るいガンマ線バーストを検出し</a:t>
            </a:r>
            <a:endParaRPr kumimoji="1"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</a:t>
            </a:r>
            <a:r>
              <a:rPr lang="ja-JP" altLang="en-US" sz="2000" dirty="0" smtClean="0"/>
              <a:t>偏光測定を行いました。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kumimoji="1" lang="ja-JP" altLang="en-US" sz="2000" dirty="0" smtClean="0"/>
              <a:t>■ ガンマ線の偏光度は </a:t>
            </a:r>
            <a:r>
              <a:rPr kumimoji="1" lang="en-US" altLang="ja-JP" sz="2000" dirty="0" smtClean="0"/>
              <a:t>27±11</a:t>
            </a:r>
            <a:r>
              <a:rPr lang="en-US" altLang="ja-JP" sz="2000" dirty="0" smtClean="0"/>
              <a:t>% (</a:t>
            </a:r>
            <a:r>
              <a:rPr lang="ja-JP" altLang="en-US" sz="2000" dirty="0" smtClean="0"/>
              <a:t>信頼度 </a:t>
            </a:r>
            <a:r>
              <a:rPr lang="en-US" altLang="ja-JP" sz="2000" dirty="0" smtClean="0"/>
              <a:t>99.4 %) </a:t>
            </a:r>
            <a:r>
              <a:rPr lang="ja-JP" altLang="en-US" sz="2000" dirty="0" smtClean="0"/>
              <a:t>で、バースト中に偏光方向が</a:t>
            </a:r>
            <a:endParaRPr lang="en-US" altLang="ja-JP" sz="2000" dirty="0" smtClean="0"/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</a:t>
            </a:r>
            <a:r>
              <a:rPr kumimoji="1" lang="ja-JP" altLang="en-US" sz="2000" dirty="0" smtClean="0"/>
              <a:t>変化したことも </a:t>
            </a:r>
            <a:r>
              <a:rPr kumimoji="1" lang="en-US" altLang="ja-JP" sz="2000" dirty="0" smtClean="0"/>
              <a:t>99.9% </a:t>
            </a:r>
            <a:r>
              <a:rPr kumimoji="1" lang="ja-JP" altLang="en-US" sz="2000" dirty="0" smtClean="0"/>
              <a:t>の有意性で検出しました。</a:t>
            </a:r>
            <a:endParaRPr kumimoji="1"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dirty="0" smtClean="0"/>
              <a:t>■ この</a:t>
            </a:r>
            <a:r>
              <a:rPr lang="ja-JP" altLang="en-US" sz="2000" dirty="0"/>
              <a:t>偏光観測から、ガンマ</a:t>
            </a:r>
            <a:r>
              <a:rPr lang="ja-JP" altLang="en-US" sz="2000" dirty="0" smtClean="0"/>
              <a:t>線</a:t>
            </a:r>
            <a:r>
              <a:rPr lang="ja-JP" altLang="en-US" sz="2000" dirty="0"/>
              <a:t>バ</a:t>
            </a:r>
            <a:r>
              <a:rPr lang="ja-JP" altLang="en-US" sz="2000" dirty="0" smtClean="0"/>
              <a:t>ースト</a:t>
            </a:r>
            <a:r>
              <a:rPr lang="ja-JP" altLang="en-US" sz="2000" dirty="0"/>
              <a:t>の放射メカニズムに</a:t>
            </a:r>
            <a:r>
              <a:rPr lang="ja-JP" altLang="en-US" sz="2000" dirty="0" smtClean="0"/>
              <a:t>ついて、これまでの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ja-JP" altLang="en-US" sz="2000" dirty="0" smtClean="0"/>
              <a:t>観測方法</a:t>
            </a:r>
            <a:r>
              <a:rPr lang="ja-JP" altLang="en-US" sz="2000" dirty="0"/>
              <a:t>では決して</a:t>
            </a:r>
            <a:r>
              <a:rPr lang="ja-JP" altLang="en-US" sz="2000" dirty="0" smtClean="0"/>
              <a:t>得られなかった情報を得ることができました。</a:t>
            </a:r>
            <a:endParaRPr lang="en-US" altLang="ja-JP" sz="2000" dirty="0" smtClean="0"/>
          </a:p>
          <a:p>
            <a:endParaRPr kumimoji="1" lang="en-US" altLang="ja-JP" sz="800" dirty="0" smtClean="0"/>
          </a:p>
          <a:p>
            <a:r>
              <a:rPr lang="ja-JP" altLang="en-US" sz="2000" dirty="0" smtClean="0"/>
              <a:t>      </a:t>
            </a:r>
            <a:r>
              <a:rPr lang="en-US" altLang="ja-JP" sz="2000" dirty="0" smtClean="0"/>
              <a:t>(1) </a:t>
            </a:r>
            <a:r>
              <a:rPr lang="ja-JP" altLang="en-US" sz="2000" dirty="0" smtClean="0"/>
              <a:t>ガンマ線を作り</a:t>
            </a:r>
            <a:r>
              <a:rPr lang="ja-JP" altLang="en-US" sz="2000" dirty="0"/>
              <a:t>出す</a:t>
            </a:r>
            <a:r>
              <a:rPr lang="ja-JP" altLang="en-US" sz="2000" dirty="0" smtClean="0"/>
              <a:t>ジェットには良く揃った強い磁場が存在し、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電子・陽電子が磁場に絡みつくことでガンマ線を作り出している。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(</a:t>
            </a:r>
            <a:r>
              <a:rPr lang="ja-JP" altLang="en-US" sz="2000" dirty="0" smtClean="0"/>
              <a:t>専門用語ではシンクロトロン放射</a:t>
            </a:r>
            <a:r>
              <a:rPr lang="en-US" altLang="ja-JP" sz="2000" dirty="0" smtClean="0"/>
              <a:t>)</a:t>
            </a:r>
          </a:p>
          <a:p>
            <a:endParaRPr lang="en-US" altLang="ja-JP" sz="8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(2) </a:t>
            </a:r>
            <a:r>
              <a:rPr lang="ja-JP" altLang="en-US" sz="2000" dirty="0" smtClean="0"/>
              <a:t>偏光方向が変化したことから、ガンマ線を作り出す部分は複数存在すると</a:t>
            </a:r>
            <a:endParaRPr lang="en-US" altLang="ja-JP" sz="2000" dirty="0" smtClean="0"/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    </a:t>
            </a:r>
            <a:r>
              <a:rPr kumimoji="1" lang="ja-JP" altLang="en-US" sz="2000" dirty="0" smtClean="0"/>
              <a:t>考えられる。ジェットの中にホットスポットが点在しているような感じである。</a:t>
            </a:r>
            <a:endParaRPr kumimoji="1"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5805264"/>
            <a:ext cx="88633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宇宙最大の爆発「ガンマ線バースト」は、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強磁場を持った幾つかのジェットからの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放射</a:t>
            </a:r>
            <a:r>
              <a:rPr lang="ja-JP" altLang="en-US" sz="2400" b="1" dirty="0">
                <a:solidFill>
                  <a:srgbClr val="FF0000"/>
                </a:solidFill>
              </a:rPr>
              <a:t>で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ある</a:t>
            </a:r>
            <a:r>
              <a:rPr lang="ja-JP" altLang="en-US" sz="2400" b="1" dirty="0" smtClean="0"/>
              <a:t>と考えられます。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3427" y="980728"/>
            <a:ext cx="89450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ガンマ線バーストとは、数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秒という短時間にだけ突発的なガンマ線を放射する、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宇宙最大の爆発現象として知られています。</a:t>
            </a:r>
            <a:r>
              <a:rPr lang="ja-JP" altLang="en-US" sz="2000" dirty="0" smtClean="0"/>
              <a:t>そのほとんどが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億光年という</a:t>
            </a:r>
            <a:endParaRPr lang="en-US" altLang="ja-JP" sz="2000" dirty="0" smtClean="0"/>
          </a:p>
          <a:p>
            <a:r>
              <a:rPr lang="ja-JP" altLang="en-US" sz="2000" dirty="0" smtClean="0"/>
              <a:t>宇宙の果てで発生しているため、宇宙の最遠方を研究する格好の天体です。</a:t>
            </a:r>
            <a:endParaRPr lang="en-US" altLang="ja-JP" sz="2000" dirty="0" smtClean="0"/>
          </a:p>
          <a:p>
            <a:r>
              <a:rPr lang="ja-JP" altLang="en-US" sz="2000" dirty="0" smtClean="0"/>
              <a:t>しかし、最も根本的な</a:t>
            </a:r>
            <a:r>
              <a:rPr lang="en-US" altLang="ja-JP" sz="2000" dirty="0" smtClean="0">
                <a:solidFill>
                  <a:srgbClr val="FF0000"/>
                </a:solidFill>
              </a:rPr>
              <a:t>『</a:t>
            </a:r>
            <a:r>
              <a:rPr lang="ja-JP" altLang="en-US" sz="2000" dirty="0" smtClean="0">
                <a:solidFill>
                  <a:srgbClr val="FF0000"/>
                </a:solidFill>
              </a:rPr>
              <a:t>ガンマ線を作り出すメカニズム</a:t>
            </a:r>
            <a:r>
              <a:rPr lang="en-US" altLang="ja-JP" sz="2000" dirty="0" smtClean="0">
                <a:solidFill>
                  <a:srgbClr val="FF0000"/>
                </a:solidFill>
              </a:rPr>
              <a:t>』</a:t>
            </a:r>
            <a:r>
              <a:rPr lang="ja-JP" altLang="en-US" sz="2000" dirty="0" smtClean="0"/>
              <a:t>については良くわからない</a:t>
            </a:r>
            <a:endParaRPr lang="en-US" altLang="ja-JP" sz="2000" dirty="0" smtClean="0"/>
          </a:p>
          <a:p>
            <a:r>
              <a:rPr lang="ja-JP" altLang="en-US" sz="2000" dirty="0" smtClean="0"/>
              <a:t>点が多く、</a:t>
            </a:r>
            <a:r>
              <a:rPr kumimoji="1" lang="ja-JP" altLang="en-US" sz="2000" dirty="0" smtClean="0"/>
              <a:t>これを解明</a:t>
            </a:r>
            <a:r>
              <a:rPr kumimoji="1" lang="ja-JP" altLang="en-US" sz="2000" dirty="0"/>
              <a:t>すること</a:t>
            </a:r>
            <a:r>
              <a:rPr kumimoji="1" lang="ja-JP" altLang="en-US" sz="2000" dirty="0" smtClean="0"/>
              <a:t>が宇宙最大の爆発を理解する</a:t>
            </a:r>
            <a:r>
              <a:rPr lang="ja-JP" altLang="en-US" sz="2000" dirty="0" smtClean="0"/>
              <a:t>上で重要となります。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7161" y="190381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ガンマ線バーストについて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6981" y="3144748"/>
            <a:ext cx="4371003" cy="3380596"/>
            <a:chOff x="56982" y="2712700"/>
            <a:chExt cx="4371003" cy="33805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01" y="2712700"/>
              <a:ext cx="4010484" cy="300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827584" y="5754742"/>
              <a:ext cx="34371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ガンマ線バースト検出からの時間 </a:t>
              </a:r>
              <a:r>
                <a:rPr kumimoji="1" lang="en-US" altLang="ja-JP" sz="1600" dirty="0" smtClean="0"/>
                <a:t>(</a:t>
              </a:r>
              <a:r>
                <a:rPr kumimoji="1" lang="ja-JP" altLang="en-US" sz="1600" dirty="0" smtClean="0"/>
                <a:t>秒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-1078746" y="3970942"/>
              <a:ext cx="26100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ガンマ線強度 </a:t>
              </a:r>
              <a:r>
                <a:rPr kumimoji="1" lang="en-US" altLang="ja-JP" sz="1600" dirty="0" smtClean="0"/>
                <a:t>(</a:t>
              </a:r>
              <a:r>
                <a:rPr kumimoji="1" lang="ja-JP" altLang="en-US" sz="1600" dirty="0" smtClean="0"/>
                <a:t>カウント／秒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39552" y="284364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ガンマ線バーストの一例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514871" y="4365104"/>
            <a:ext cx="45936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と</a:t>
            </a:r>
            <a:r>
              <a:rPr lang="ja-JP" altLang="en-US" sz="2000" dirty="0"/>
              <a:t>いう</a:t>
            </a:r>
            <a:r>
              <a:rPr lang="en-US" altLang="ja-JP" sz="2000" dirty="0" smtClean="0"/>
              <a:t>3</a:t>
            </a:r>
            <a:r>
              <a:rPr lang="ja-JP" altLang="en-US" sz="2000" dirty="0"/>
              <a:t>種類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観測方法が主流</a:t>
            </a:r>
            <a:r>
              <a:rPr lang="ja-JP" altLang="en-US" sz="2000" dirty="0" smtClean="0"/>
              <a:t>でしたが、</a:t>
            </a:r>
            <a:endParaRPr lang="en-US" altLang="ja-JP" sz="2000" dirty="0" smtClean="0"/>
          </a:p>
          <a:p>
            <a:r>
              <a:rPr lang="ja-JP" altLang="en-US" sz="2000" dirty="0" smtClean="0"/>
              <a:t>ガンマ</a:t>
            </a:r>
            <a:r>
              <a:rPr lang="ja-JP" altLang="en-US" sz="2000" dirty="0"/>
              <a:t>線はもう一つ </a:t>
            </a:r>
            <a:r>
              <a:rPr lang="ja-JP" altLang="en-US" sz="2000" dirty="0" smtClean="0"/>
              <a:t>重要</a:t>
            </a:r>
            <a:r>
              <a:rPr lang="ja-JP" altLang="en-US" sz="2000" dirty="0"/>
              <a:t>な情報を我々</a:t>
            </a:r>
            <a:r>
              <a:rPr lang="ja-JP" altLang="en-US" sz="2000" dirty="0" smtClean="0"/>
              <a:t>に</a:t>
            </a:r>
            <a:endParaRPr lang="en-US" altLang="ja-JP" sz="2000" dirty="0" smtClean="0"/>
          </a:p>
          <a:p>
            <a:r>
              <a:rPr lang="ja-JP" altLang="en-US" sz="2000" dirty="0" smtClean="0"/>
              <a:t>運んで</a:t>
            </a:r>
            <a:r>
              <a:rPr lang="ja-JP" altLang="en-US" sz="2000" dirty="0"/>
              <a:t>くれます。それが</a:t>
            </a:r>
            <a:r>
              <a:rPr lang="ja-JP" altLang="en-US" sz="2800" b="1" u="sng" dirty="0">
                <a:solidFill>
                  <a:srgbClr val="FF0000"/>
                </a:solidFill>
              </a:rPr>
              <a:t>偏光</a:t>
            </a:r>
            <a:r>
              <a:rPr lang="ja-JP" altLang="en-US" sz="2000" dirty="0"/>
              <a:t>です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lang="ja-JP" altLang="en-US" sz="2000" dirty="0"/>
              <a:t>偏光を信頼度高く検出することで </a:t>
            </a:r>
            <a:r>
              <a:rPr lang="ja-JP" altLang="en-US" sz="2000" dirty="0" smtClean="0"/>
              <a:t>、</a:t>
            </a:r>
            <a:endParaRPr lang="en-US" altLang="ja-JP" sz="2000" dirty="0" smtClean="0"/>
          </a:p>
          <a:p>
            <a:r>
              <a:rPr lang="ja-JP" altLang="en-US" sz="2000" dirty="0" smtClean="0"/>
              <a:t>全く</a:t>
            </a:r>
            <a:r>
              <a:rPr lang="ja-JP" altLang="en-US" sz="2000" dirty="0"/>
              <a:t>新しい切り口で放射メカニズム</a:t>
            </a:r>
            <a:r>
              <a:rPr lang="ja-JP" altLang="en-US" sz="2000" dirty="0" smtClean="0"/>
              <a:t>に</a:t>
            </a:r>
            <a:endParaRPr lang="en-US" altLang="ja-JP" sz="2000" dirty="0" smtClean="0"/>
          </a:p>
          <a:p>
            <a:r>
              <a:rPr lang="ja-JP" altLang="en-US" sz="2000" dirty="0" smtClean="0"/>
              <a:t>迫る</a:t>
            </a:r>
            <a:r>
              <a:rPr lang="ja-JP" altLang="en-US" sz="2000" dirty="0"/>
              <a:t>ことが</a:t>
            </a:r>
            <a:r>
              <a:rPr lang="ja-JP" altLang="en-US" sz="2000" dirty="0" smtClean="0"/>
              <a:t>できるわけです。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4554406" y="3277433"/>
            <a:ext cx="412205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000" dirty="0"/>
              <a:t>・ガンマ線バーストが発生した</a:t>
            </a:r>
            <a:r>
              <a:rPr lang="ja-JP" altLang="en-US" sz="2000" dirty="0" smtClean="0"/>
              <a:t>方向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・ガンマ線強度の時間</a:t>
            </a:r>
            <a:r>
              <a:rPr lang="ja-JP" altLang="en-US" sz="2000" dirty="0" smtClean="0"/>
              <a:t>変化</a:t>
            </a:r>
            <a:endParaRPr lang="en-US" altLang="ja-JP" sz="2000" dirty="0"/>
          </a:p>
          <a:p>
            <a:r>
              <a:rPr lang="ja-JP" altLang="en-US" sz="2000" dirty="0"/>
              <a:t>・ガンマ線のエネルギー（スペクトル</a:t>
            </a:r>
            <a:r>
              <a:rPr lang="ja-JP" altLang="en-US" sz="2000" dirty="0" smtClean="0"/>
              <a:t>）</a:t>
            </a:r>
            <a:endParaRPr lang="en-US" altLang="ja-JP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4481821" y="2823389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これまでの観測は、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4" y="1808557"/>
            <a:ext cx="7669352" cy="20524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2952" y="190381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偏光</a:t>
            </a:r>
            <a:r>
              <a:rPr lang="ja-JP" altLang="en-US" sz="3600" dirty="0"/>
              <a:t>とは</a:t>
            </a:r>
            <a:r>
              <a:rPr kumimoji="1" lang="ja-JP" altLang="en-US" sz="3600" dirty="0" smtClean="0"/>
              <a:t>？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9860" y="829161"/>
            <a:ext cx="8252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光（電磁波）は電場と磁場が振動しながら伝わる波です。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電場が振動している向きを偏光方向と呼び、たくさんの光を観測した時に、</a:t>
            </a:r>
            <a:endParaRPr lang="en-US" altLang="ja-JP" sz="2000" dirty="0" smtClean="0"/>
          </a:p>
          <a:p>
            <a:r>
              <a:rPr kumimoji="1" lang="ja-JP" altLang="en-US" sz="2000" dirty="0"/>
              <a:t>全体と</a:t>
            </a:r>
            <a:r>
              <a:rPr kumimoji="1" lang="ja-JP" altLang="en-US" sz="2000" dirty="0" smtClean="0"/>
              <a:t>して電場の振動方向が揃っている場合を「偏光している」といいます。</a:t>
            </a:r>
            <a:endParaRPr kumimoji="1"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4475" y="4043150"/>
            <a:ext cx="39132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偏光した光は、</a:t>
            </a:r>
            <a:endParaRPr lang="en-US" altLang="ja-JP" dirty="0" smtClean="0"/>
          </a:p>
          <a:p>
            <a:r>
              <a:rPr lang="ja-JP" altLang="en-US" dirty="0" smtClean="0"/>
              <a:t>特別な条件下でないと作られません。</a:t>
            </a:r>
            <a:endParaRPr lang="en-US" altLang="ja-JP" dirty="0" smtClean="0"/>
          </a:p>
          <a:p>
            <a:r>
              <a:rPr lang="ja-JP" altLang="en-US" dirty="0" smtClean="0"/>
              <a:t>最も</a:t>
            </a:r>
            <a:r>
              <a:rPr lang="ja-JP" altLang="en-US" dirty="0"/>
              <a:t>有名</a:t>
            </a:r>
            <a:r>
              <a:rPr lang="ja-JP" altLang="en-US" dirty="0" smtClean="0"/>
              <a:t>な例</a:t>
            </a:r>
            <a:r>
              <a:rPr lang="ja-JP" altLang="en-US" dirty="0"/>
              <a:t>として</a:t>
            </a:r>
            <a:r>
              <a:rPr lang="ja-JP" altLang="en-US" dirty="0" smtClean="0"/>
              <a:t>、磁場の周りに</a:t>
            </a:r>
            <a:endParaRPr lang="en-US" altLang="ja-JP" dirty="0" smtClean="0"/>
          </a:p>
          <a:p>
            <a:r>
              <a:rPr lang="ja-JP" altLang="en-US" dirty="0" smtClean="0"/>
              <a:t>絡みつく電子や陽電子が発する光</a:t>
            </a:r>
            <a:endParaRPr lang="en-US" altLang="ja-JP" dirty="0" smtClean="0"/>
          </a:p>
          <a:p>
            <a:r>
              <a:rPr lang="ja-JP" altLang="en-US" dirty="0" smtClean="0"/>
              <a:t>（シンクロトロン放射光）があります。</a:t>
            </a:r>
            <a:endParaRPr lang="en-US" altLang="ja-JP" dirty="0" smtClean="0"/>
          </a:p>
          <a:p>
            <a:r>
              <a:rPr lang="ja-JP" altLang="en-US" dirty="0" smtClean="0"/>
              <a:t>電子・陽電子</a:t>
            </a:r>
            <a:r>
              <a:rPr lang="ja-JP" altLang="en-US" dirty="0"/>
              <a:t>は</a:t>
            </a:r>
            <a:r>
              <a:rPr lang="ja-JP" altLang="en-US" dirty="0" smtClean="0"/>
              <a:t>磁場と垂直な平面で</a:t>
            </a:r>
            <a:endParaRPr lang="en-US" altLang="ja-JP" dirty="0" smtClean="0"/>
          </a:p>
          <a:p>
            <a:r>
              <a:rPr lang="ja-JP" altLang="en-US" dirty="0" smtClean="0"/>
              <a:t>円運動しますから、偏光します。</a:t>
            </a:r>
            <a:endParaRPr lang="en-US" altLang="ja-JP" dirty="0" smtClean="0"/>
          </a:p>
          <a:p>
            <a:r>
              <a:rPr lang="ja-JP" altLang="en-US" dirty="0" smtClean="0"/>
              <a:t>光が偏光している場合、そこには</a:t>
            </a:r>
            <a:endParaRPr lang="en-US" altLang="ja-JP" dirty="0" smtClean="0"/>
          </a:p>
          <a:p>
            <a:r>
              <a:rPr lang="ja-JP" altLang="en-US" dirty="0" smtClean="0"/>
              <a:t>良く揃った磁場があると推測できます。</a:t>
            </a:r>
            <a:endParaRPr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776326" y="3789040"/>
            <a:ext cx="3888383" cy="2973760"/>
            <a:chOff x="4776326" y="3789040"/>
            <a:chExt cx="3888383" cy="2973760"/>
          </a:xfrm>
        </p:grpSpPr>
        <p:grpSp>
          <p:nvGrpSpPr>
            <p:cNvPr id="2075" name="グループ化 2074"/>
            <p:cNvGrpSpPr/>
            <p:nvPr/>
          </p:nvGrpSpPr>
          <p:grpSpPr>
            <a:xfrm>
              <a:off x="4776326" y="3789040"/>
              <a:ext cx="3082362" cy="2517547"/>
              <a:chOff x="4225942" y="4079805"/>
              <a:chExt cx="3082362" cy="2517547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flipV="1">
                <a:off x="5076056" y="4154521"/>
                <a:ext cx="0" cy="1904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/>
              <p:cNvCxnSpPr/>
              <p:nvPr/>
            </p:nvCxnSpPr>
            <p:spPr>
              <a:xfrm flipV="1">
                <a:off x="5796136" y="4509120"/>
                <a:ext cx="0" cy="18029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 flipV="1">
                <a:off x="6423513" y="4079805"/>
                <a:ext cx="0" cy="19157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円/楕円 6"/>
              <p:cNvSpPr/>
              <p:nvPr/>
            </p:nvSpPr>
            <p:spPr>
              <a:xfrm>
                <a:off x="4283968" y="4903831"/>
                <a:ext cx="3024336" cy="7574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4788024" y="5482561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25942" y="5689292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電子</a:t>
                </a:r>
                <a:endParaRPr kumimoji="1" lang="ja-JP" altLang="en-US" sz="2000" dirty="0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6520037" y="4155584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 smtClean="0"/>
                  <a:t>磁場</a:t>
                </a:r>
                <a:endParaRPr kumimoji="1" lang="ja-JP" altLang="en-US" sz="2000" dirty="0"/>
              </a:p>
            </p:txBody>
          </p:sp>
          <p:cxnSp>
            <p:nvCxnSpPr>
              <p:cNvPr id="2070" name="直線矢印コネクタ 2069"/>
              <p:cNvCxnSpPr/>
              <p:nvPr/>
            </p:nvCxnSpPr>
            <p:spPr>
              <a:xfrm flipV="1">
                <a:off x="6316357" y="6042104"/>
                <a:ext cx="786845" cy="43463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3" name="グループ化 2072"/>
              <p:cNvGrpSpPr/>
              <p:nvPr/>
            </p:nvGrpSpPr>
            <p:grpSpPr>
              <a:xfrm>
                <a:off x="5076056" y="5689292"/>
                <a:ext cx="2141608" cy="908060"/>
                <a:chOff x="5076056" y="5689292"/>
                <a:chExt cx="2141608" cy="908060"/>
              </a:xfrm>
            </p:grpSpPr>
            <p:sp>
              <p:nvSpPr>
                <p:cNvPr id="2062" name="フリーフォーム 2061"/>
                <p:cNvSpPr/>
                <p:nvPr/>
              </p:nvSpPr>
              <p:spPr>
                <a:xfrm>
                  <a:off x="5076056" y="5689292"/>
                  <a:ext cx="1950143" cy="768105"/>
                </a:xfrm>
                <a:custGeom>
                  <a:avLst/>
                  <a:gdLst>
                    <a:gd name="connsiteX0" fmla="*/ 184405 w 1950143"/>
                    <a:gd name="connsiteY0" fmla="*/ 0 h 768105"/>
                    <a:gd name="connsiteX1" fmla="*/ 26750 w 1950143"/>
                    <a:gd name="connsiteY1" fmla="*/ 173421 h 768105"/>
                    <a:gd name="connsiteX2" fmla="*/ 673136 w 1950143"/>
                    <a:gd name="connsiteY2" fmla="*/ 110359 h 768105"/>
                    <a:gd name="connsiteX3" fmla="*/ 389357 w 1950143"/>
                    <a:gd name="connsiteY3" fmla="*/ 315311 h 768105"/>
                    <a:gd name="connsiteX4" fmla="*/ 941150 w 1950143"/>
                    <a:gd name="connsiteY4" fmla="*/ 268014 h 768105"/>
                    <a:gd name="connsiteX5" fmla="*/ 846557 w 1950143"/>
                    <a:gd name="connsiteY5" fmla="*/ 472966 h 768105"/>
                    <a:gd name="connsiteX6" fmla="*/ 1319522 w 1950143"/>
                    <a:gd name="connsiteY6" fmla="*/ 394138 h 768105"/>
                    <a:gd name="connsiteX7" fmla="*/ 1224929 w 1950143"/>
                    <a:gd name="connsiteY7" fmla="*/ 599090 h 768105"/>
                    <a:gd name="connsiteX8" fmla="*/ 1666364 w 1950143"/>
                    <a:gd name="connsiteY8" fmla="*/ 520262 h 768105"/>
                    <a:gd name="connsiteX9" fmla="*/ 1634833 w 1950143"/>
                    <a:gd name="connsiteY9" fmla="*/ 740979 h 768105"/>
                    <a:gd name="connsiteX10" fmla="*/ 1950143 w 1950143"/>
                    <a:gd name="connsiteY10" fmla="*/ 756745 h 76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0143" h="768105">
                      <a:moveTo>
                        <a:pt x="184405" y="0"/>
                      </a:moveTo>
                      <a:cubicBezTo>
                        <a:pt x="64850" y="77514"/>
                        <a:pt x="-54705" y="155028"/>
                        <a:pt x="26750" y="173421"/>
                      </a:cubicBezTo>
                      <a:cubicBezTo>
                        <a:pt x="108205" y="191814"/>
                        <a:pt x="612702" y="86711"/>
                        <a:pt x="673136" y="110359"/>
                      </a:cubicBezTo>
                      <a:cubicBezTo>
                        <a:pt x="733570" y="134007"/>
                        <a:pt x="344688" y="289035"/>
                        <a:pt x="389357" y="315311"/>
                      </a:cubicBezTo>
                      <a:cubicBezTo>
                        <a:pt x="434026" y="341587"/>
                        <a:pt x="864950" y="241738"/>
                        <a:pt x="941150" y="268014"/>
                      </a:cubicBezTo>
                      <a:cubicBezTo>
                        <a:pt x="1017350" y="294290"/>
                        <a:pt x="783495" y="451945"/>
                        <a:pt x="846557" y="472966"/>
                      </a:cubicBezTo>
                      <a:cubicBezTo>
                        <a:pt x="909619" y="493987"/>
                        <a:pt x="1256460" y="373117"/>
                        <a:pt x="1319522" y="394138"/>
                      </a:cubicBezTo>
                      <a:cubicBezTo>
                        <a:pt x="1382584" y="415159"/>
                        <a:pt x="1167122" y="578069"/>
                        <a:pt x="1224929" y="599090"/>
                      </a:cubicBezTo>
                      <a:cubicBezTo>
                        <a:pt x="1282736" y="620111"/>
                        <a:pt x="1598047" y="496614"/>
                        <a:pt x="1666364" y="520262"/>
                      </a:cubicBezTo>
                      <a:cubicBezTo>
                        <a:pt x="1734681" y="543910"/>
                        <a:pt x="1587537" y="701565"/>
                        <a:pt x="1634833" y="740979"/>
                      </a:cubicBezTo>
                      <a:cubicBezTo>
                        <a:pt x="1682129" y="780393"/>
                        <a:pt x="1816136" y="768569"/>
                        <a:pt x="1950143" y="756745"/>
                      </a:cubicBezTo>
                    </a:path>
                  </a:pathLst>
                </a:cu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072" name="直線矢印コネクタ 2071"/>
                <p:cNvCxnSpPr/>
                <p:nvPr/>
              </p:nvCxnSpPr>
              <p:spPr>
                <a:xfrm>
                  <a:off x="7020272" y="6457397"/>
                  <a:ext cx="197392" cy="13995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テキスト ボックス 55"/>
            <p:cNvSpPr txBox="1"/>
            <p:nvPr/>
          </p:nvSpPr>
          <p:spPr>
            <a:xfrm>
              <a:off x="6681474" y="6393468"/>
              <a:ext cx="1983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シンクロトロン放射</a:t>
              </a:r>
              <a:endParaRPr kumimoji="1" lang="ja-JP" altLang="en-US" dirty="0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6601511" y="5367344"/>
              <a:ext cx="15992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 flipH="1">
              <a:off x="5956953" y="4613066"/>
              <a:ext cx="13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4932040" y="5983421"/>
              <a:ext cx="1502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磁場と垂直に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/>
              </a:r>
              <a:br>
                <a:rPr kumimoji="1" lang="en-US" altLang="ja-JP" dirty="0" smtClean="0">
                  <a:solidFill>
                    <a:srgbClr val="FF0000"/>
                  </a:solidFill>
                </a:rPr>
              </a:br>
              <a:r>
                <a:rPr kumimoji="1" lang="ja-JP" altLang="en-US" dirty="0" smtClean="0">
                  <a:solidFill>
                    <a:srgbClr val="FF0000"/>
                  </a:solidFill>
                </a:rPr>
                <a:t>偏光している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5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3654072" cy="580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206802" y="-27384"/>
            <a:ext cx="87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/>
              <a:t>IKAROS </a:t>
            </a:r>
            <a:r>
              <a:rPr lang="ja-JP" altLang="en-US" sz="3600" dirty="0" smtClean="0"/>
              <a:t>搭載ガンマ線バースト検出器</a:t>
            </a:r>
            <a:r>
              <a:rPr lang="en-US" altLang="ja-JP" sz="3600" dirty="0" smtClean="0"/>
              <a:t>: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GAP</a:t>
            </a:r>
            <a:endParaRPr lang="ja-JP" altLang="en-US" sz="4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620688"/>
            <a:ext cx="5580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GAP</a:t>
            </a:r>
            <a:r>
              <a:rPr kumimoji="1" lang="ja-JP" altLang="en-US" dirty="0" smtClean="0"/>
              <a:t>は直径 </a:t>
            </a:r>
            <a:r>
              <a:rPr kumimoji="1" lang="en-US" altLang="ja-JP" dirty="0" smtClean="0"/>
              <a:t>17cm, </a:t>
            </a:r>
            <a:r>
              <a:rPr lang="ja-JP" altLang="en-US" dirty="0" smtClean="0"/>
              <a:t>重量 </a:t>
            </a:r>
            <a:r>
              <a:rPr lang="en-US" altLang="ja-JP" dirty="0" smtClean="0"/>
              <a:t>3.7 kg, </a:t>
            </a:r>
            <a:r>
              <a:rPr lang="ja-JP" altLang="en-US" dirty="0" smtClean="0"/>
              <a:t>消費電力 </a:t>
            </a:r>
            <a:r>
              <a:rPr lang="en-US" altLang="ja-JP" dirty="0" smtClean="0"/>
              <a:t>5W 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とても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小さな検出器です</a:t>
            </a:r>
            <a:r>
              <a:rPr lang="ja-JP" altLang="en-US" dirty="0" smtClean="0"/>
              <a:t>が、ガンマ線の偏光を測定する</a:t>
            </a:r>
            <a:r>
              <a:rPr kumimoji="1" lang="ja-JP" altLang="en-US" dirty="0" smtClean="0"/>
              <a:t>機能を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有した世界的に見ても大変ユニークな観測装置です。</a:t>
            </a:r>
            <a:endParaRPr kumimoji="1" lang="en-US" altLang="ja-JP" dirty="0" smtClean="0"/>
          </a:p>
          <a:p>
            <a:r>
              <a:rPr lang="ja-JP" altLang="en-US" dirty="0" smtClean="0"/>
              <a:t>真ん中に大きなプラスチック、その周囲を </a:t>
            </a:r>
            <a:r>
              <a:rPr lang="en-US" altLang="ja-JP" dirty="0" smtClean="0"/>
              <a:t>12 </a:t>
            </a:r>
            <a:r>
              <a:rPr lang="ja-JP" altLang="en-US" dirty="0"/>
              <a:t>個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/>
              <a:t>ガンマ</a:t>
            </a:r>
            <a:r>
              <a:rPr lang="ja-JP" altLang="en-US" dirty="0" smtClean="0"/>
              <a:t>線</a:t>
            </a:r>
            <a:r>
              <a:rPr lang="ja-JP" altLang="en-US" dirty="0"/>
              <a:t>センサー</a:t>
            </a:r>
            <a:r>
              <a:rPr kumimoji="1" lang="ja-JP" altLang="en-US" dirty="0" smtClean="0"/>
              <a:t>で取り囲んであります。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ガンマ線は「偏光方向と垂直に散乱しやすい」という</a:t>
            </a:r>
            <a:endParaRPr lang="en-US" altLang="ja-JP" dirty="0" smtClean="0"/>
          </a:p>
          <a:p>
            <a:r>
              <a:rPr lang="ja-JP" altLang="en-US" dirty="0"/>
              <a:t>性質</a:t>
            </a:r>
            <a:r>
              <a:rPr lang="ja-JP" altLang="en-US" dirty="0" smtClean="0"/>
              <a:t>が</a:t>
            </a:r>
            <a:r>
              <a:rPr lang="ja-JP" altLang="en-US" dirty="0"/>
              <a:t>あるので</a:t>
            </a:r>
            <a:r>
              <a:rPr lang="ja-JP" altLang="en-US" dirty="0" smtClean="0"/>
              <a:t>、プラスチックで散乱したガンマ線を</a:t>
            </a:r>
            <a:endParaRPr lang="en-US" altLang="ja-JP" dirty="0" smtClean="0"/>
          </a:p>
          <a:p>
            <a:r>
              <a:rPr lang="ja-JP" altLang="en-US" dirty="0" smtClean="0"/>
              <a:t>周囲のセンサーで検知して、散乱分布を測定します。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008103" y="3152038"/>
            <a:ext cx="4670268" cy="3692870"/>
            <a:chOff x="3992337" y="3091828"/>
            <a:chExt cx="4670268" cy="3692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337" y="3091828"/>
              <a:ext cx="4670268" cy="3504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587203" y="6150271"/>
              <a:ext cx="277461" cy="3251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0</a:t>
              </a:r>
              <a:endParaRPr kumimoji="1" lang="ja-JP" altLang="en-US" sz="16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523980" y="6150271"/>
              <a:ext cx="477626" cy="3251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100</a:t>
              </a:r>
              <a:endParaRPr kumimoji="1" lang="ja-JP" altLang="en-US" sz="16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745897" y="6175238"/>
              <a:ext cx="477626" cy="3251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300</a:t>
              </a:r>
              <a:endParaRPr kumimoji="1" lang="ja-JP" altLang="en-US" sz="16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3126806" y="4504086"/>
              <a:ext cx="2103584" cy="3547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散乱</a:t>
              </a:r>
              <a:r>
                <a:rPr lang="ja-JP" altLang="en-US" dirty="0"/>
                <a:t>ガンマ</a:t>
              </a:r>
              <a:r>
                <a:rPr lang="ja-JP" altLang="en-US" dirty="0" smtClean="0"/>
                <a:t>線の強度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121682" y="6292255"/>
              <a:ext cx="1107996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kumimoji="1" lang="en-US" altLang="ja-JP" sz="800" dirty="0" smtClean="0"/>
            </a:p>
            <a:p>
              <a:r>
                <a:rPr kumimoji="1" lang="ja-JP" altLang="en-US" dirty="0" smtClean="0"/>
                <a:t>散乱角度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669513" y="6164356"/>
              <a:ext cx="477626" cy="3251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200</a:t>
              </a:r>
              <a:endParaRPr kumimoji="1" lang="ja-JP" altLang="en-US" sz="16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292912" y="2900234"/>
            <a:ext cx="46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偏光している場合は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 </a:t>
            </a:r>
            <a:r>
              <a:rPr kumimoji="1" lang="ja-JP" altLang="en-US" dirty="0" smtClean="0">
                <a:solidFill>
                  <a:srgbClr val="FF0000"/>
                </a:solidFill>
              </a:rPr>
              <a:t>字型の散乱分布になる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778559" y="3269566"/>
            <a:ext cx="572857" cy="807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175" y="706594"/>
            <a:ext cx="4010876" cy="30081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2844" y="714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GAP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フライトモデル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9322" y="428604"/>
            <a:ext cx="2119491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GAP-P (</a:t>
            </a:r>
            <a:r>
              <a:rPr lang="ja-JP" altLang="en-US" sz="2800" dirty="0" smtClean="0"/>
              <a:t>電源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7" name="図 6" descr="IMG_2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174" y="5262248"/>
            <a:ext cx="1987875" cy="1490906"/>
          </a:xfrm>
          <a:prstGeom prst="rect">
            <a:avLst/>
          </a:prstGeom>
        </p:spPr>
      </p:pic>
      <p:pic>
        <p:nvPicPr>
          <p:cNvPr id="8" name="図 7" descr="IMG_2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782" y="3734729"/>
            <a:ext cx="2000264" cy="1500198"/>
          </a:xfrm>
          <a:prstGeom prst="rect">
            <a:avLst/>
          </a:prstGeom>
        </p:spPr>
      </p:pic>
      <p:pic>
        <p:nvPicPr>
          <p:cNvPr id="9" name="図 8" descr="IMG_27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0813" y="3730518"/>
            <a:ext cx="1979244" cy="1484432"/>
          </a:xfrm>
          <a:prstGeom prst="rect">
            <a:avLst/>
          </a:prstGeom>
        </p:spPr>
      </p:pic>
      <p:pic>
        <p:nvPicPr>
          <p:cNvPr id="10" name="図 9" descr="IMG_26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8880" y="5256965"/>
            <a:ext cx="1976430" cy="148232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643570" y="3571876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22138" y="3345420"/>
            <a:ext cx="12073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6cm,  160g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0721" y="714356"/>
            <a:ext cx="4554155" cy="6072206"/>
            <a:chOff x="160721" y="714356"/>
            <a:chExt cx="4554155" cy="6072206"/>
          </a:xfrm>
        </p:grpSpPr>
        <p:pic>
          <p:nvPicPr>
            <p:cNvPr id="2" name="図 1" descr="IMG_307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721" y="714356"/>
              <a:ext cx="4554155" cy="607220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063962" y="6191928"/>
              <a:ext cx="2722220" cy="523220"/>
            </a:xfrm>
            <a:prstGeom prst="rect">
              <a:avLst/>
            </a:prstGeom>
            <a:solidFill>
              <a:schemeClr val="bg1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GAP-S (</a:t>
              </a:r>
              <a:r>
                <a:rPr kumimoji="1" lang="ja-JP" altLang="en-US" sz="2800" dirty="0" smtClean="0"/>
                <a:t>センサー</a:t>
              </a:r>
              <a:r>
                <a:rPr kumimoji="1" lang="en-US" altLang="ja-JP" sz="2800" dirty="0" smtClean="0"/>
                <a:t>)</a:t>
              </a:r>
              <a:endParaRPr kumimoji="1" lang="ja-JP" altLang="en-US" sz="2800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1071538" y="4929198"/>
              <a:ext cx="292895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785918" y="4774180"/>
              <a:ext cx="1500198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 cm,  3700g</a:t>
              </a:r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636022" y="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金沢大・山形大・理研の共同開発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0" y="14263"/>
            <a:ext cx="6106066" cy="58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804135" y="-27384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34712" y="1124744"/>
            <a:ext cx="224174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月</a:t>
            </a:r>
            <a:r>
              <a:rPr lang="en-US" altLang="ja-JP" sz="2400" dirty="0" smtClean="0">
                <a:solidFill>
                  <a:schemeClr val="bg1"/>
                </a:solidFill>
              </a:rPr>
              <a:t>21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日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打ち上げ成功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3553" name="Picture 1" descr="C:\Users\yonetoku\experiment\sail\いろいろ\IMG_2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562" y="4657403"/>
            <a:ext cx="2766934" cy="207520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33157" y="3789040"/>
            <a:ext cx="83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©JAXA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kettya.com/backnumber/2010/ikaros_camer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/>
          <a:stretch/>
        </p:blipFill>
        <p:spPr bwMode="auto">
          <a:xfrm>
            <a:off x="6285446" y="1957569"/>
            <a:ext cx="2735166" cy="26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9381" y="5298866"/>
            <a:ext cx="5991705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IKAROS </a:t>
            </a:r>
            <a:r>
              <a:rPr kumimoji="1" lang="ja-JP" altLang="en-US" dirty="0" smtClean="0"/>
              <a:t>は宇宙空間で差し渡し</a:t>
            </a:r>
            <a:r>
              <a:rPr kumimoji="1" lang="en-US" altLang="ja-JP" dirty="0" smtClean="0"/>
              <a:t>20m </a:t>
            </a:r>
            <a:r>
              <a:rPr kumimoji="1" lang="ja-JP" altLang="en-US" dirty="0" smtClean="0"/>
              <a:t>の帆を広げ、太陽光圧で</a:t>
            </a:r>
            <a:endParaRPr kumimoji="1" lang="en-US" altLang="ja-JP" dirty="0" smtClean="0"/>
          </a:p>
          <a:p>
            <a:r>
              <a:rPr lang="ja-JP" altLang="en-US" dirty="0" smtClean="0"/>
              <a:t>推進する「宇宙ヨット」です。打ち上げから約半年後に金星に</a:t>
            </a:r>
            <a:endParaRPr lang="en-US" altLang="ja-JP" dirty="0" smtClean="0"/>
          </a:p>
          <a:p>
            <a:r>
              <a:rPr kumimoji="1" lang="ja-JP" altLang="en-US" dirty="0"/>
              <a:t>最接近</a:t>
            </a:r>
            <a:r>
              <a:rPr kumimoji="1" lang="ja-JP" altLang="en-US" dirty="0" smtClean="0"/>
              <a:t>し、その後も宇宙空間を旅しています。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右上の写真は</a:t>
            </a:r>
            <a:r>
              <a:rPr lang="ja-JP" altLang="en-US" dirty="0" smtClean="0"/>
              <a:t>宇宙</a:t>
            </a:r>
            <a:r>
              <a:rPr lang="ja-JP" altLang="en-US" dirty="0"/>
              <a:t>空間</a:t>
            </a:r>
            <a:r>
              <a:rPr lang="ja-JP" altLang="en-US" dirty="0" smtClean="0"/>
              <a:t>で撮影した帆を展開した </a:t>
            </a:r>
            <a:r>
              <a:rPr lang="en-US" altLang="ja-JP" dirty="0" smtClean="0"/>
              <a:t>IKAROS </a:t>
            </a:r>
            <a:r>
              <a:rPr lang="ja-JP" altLang="en-US" dirty="0" smtClean="0"/>
              <a:t>で、</a:t>
            </a:r>
            <a:endParaRPr lang="en-US" altLang="ja-JP" dirty="0" smtClean="0"/>
          </a:p>
          <a:p>
            <a:r>
              <a:rPr lang="ja-JP" altLang="en-US" dirty="0" smtClean="0"/>
              <a:t>右下は我々の観測装置が取りついている様子です。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5446" y="4158372"/>
            <a:ext cx="83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©JAXA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etoku\GAP-HP-NEW\asj-press\GRB100826A-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2" y="764704"/>
            <a:ext cx="4622154" cy="35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35496" y="44624"/>
            <a:ext cx="5400600" cy="5039381"/>
            <a:chOff x="82796" y="104331"/>
            <a:chExt cx="5597790" cy="5223380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82796" y="104331"/>
              <a:ext cx="4531744" cy="5223380"/>
              <a:chOff x="82796" y="104331"/>
              <a:chExt cx="4531744" cy="5223380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96" y="104331"/>
                <a:ext cx="4531744" cy="4549980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82796" y="4681380"/>
                <a:ext cx="1837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打ち上げ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(2010</a:t>
                </a:r>
                <a:r>
                  <a:rPr kumimoji="1" lang="ja-JP" altLang="en-US" dirty="0" smtClean="0"/>
                  <a:t>年</a:t>
                </a:r>
                <a:r>
                  <a:rPr kumimoji="1" lang="en-US" altLang="ja-JP" dirty="0" smtClean="0"/>
                  <a:t>5</a:t>
                </a:r>
                <a:r>
                  <a:rPr kumimoji="1" lang="ja-JP" altLang="en-US" dirty="0" smtClean="0"/>
                  <a:t>月</a:t>
                </a:r>
                <a:r>
                  <a:rPr kumimoji="1" lang="en-US" altLang="ja-JP" dirty="0" smtClean="0"/>
                  <a:t>21</a:t>
                </a:r>
                <a:r>
                  <a:rPr kumimoji="1" lang="ja-JP" altLang="en-US" dirty="0" smtClean="0"/>
                  <a:t>日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 flipV="1">
                <a:off x="971600" y="3858792"/>
                <a:ext cx="576064" cy="7955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円/楕円 13"/>
              <p:cNvSpPr/>
              <p:nvPr/>
            </p:nvSpPr>
            <p:spPr>
              <a:xfrm>
                <a:off x="1531898" y="3752048"/>
                <a:ext cx="102957" cy="10295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コネクタ 16"/>
            <p:cNvCxnSpPr/>
            <p:nvPr/>
          </p:nvCxnSpPr>
          <p:spPr>
            <a:xfrm flipV="1">
              <a:off x="1634855" y="2636912"/>
              <a:ext cx="713813" cy="1052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513650" y="3410294"/>
              <a:ext cx="178488" cy="17848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602894" y="2850766"/>
              <a:ext cx="178488" cy="1784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092195" y="4695353"/>
              <a:ext cx="3588391" cy="38281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GRB100826A </a:t>
              </a:r>
              <a:r>
                <a:rPr lang="ja-JP" altLang="en-US" b="1" dirty="0" smtClean="0"/>
                <a:t>検出時の</a:t>
              </a:r>
              <a:r>
                <a:rPr kumimoji="1" lang="ja-JP" altLang="en-US" b="1" dirty="0" smtClean="0"/>
                <a:t>位置</a:t>
              </a:r>
              <a:r>
                <a:rPr kumimoji="1" lang="ja-JP" altLang="en-US" b="1" dirty="0"/>
                <a:t>関係</a:t>
              </a:r>
              <a:endParaRPr kumimoji="1" lang="en-US" altLang="ja-JP" b="1" dirty="0" smtClean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300219" y="2564904"/>
              <a:ext cx="695717" cy="122188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V="1">
              <a:off x="3513650" y="3815738"/>
              <a:ext cx="89244" cy="8656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4885669" y="332656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GRB100826A </a:t>
            </a:r>
            <a:r>
              <a:rPr kumimoji="1" lang="ja-JP" altLang="en-US" sz="2400" dirty="0" smtClean="0"/>
              <a:t>の時間変動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9512" y="5229200"/>
            <a:ext cx="8908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金星へ航行中の 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26</a:t>
            </a:r>
            <a:r>
              <a:rPr kumimoji="1" lang="ja-JP" altLang="en-US" dirty="0" smtClean="0"/>
              <a:t>日に、非常に明るいガンマ線バースト</a:t>
            </a:r>
            <a:r>
              <a:rPr kumimoji="1" lang="en-US" altLang="ja-JP" dirty="0" smtClean="0"/>
              <a:t>(GRB100826A)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r>
              <a:rPr lang="ja-JP" altLang="en-US" dirty="0" smtClean="0"/>
              <a:t>検出</a:t>
            </a:r>
            <a:r>
              <a:rPr lang="ja-JP" altLang="en-US" dirty="0"/>
              <a:t>しました</a:t>
            </a:r>
            <a:r>
              <a:rPr lang="ja-JP" altLang="en-US" dirty="0" smtClean="0"/>
              <a:t>。このバーストは、偏光観測に好条件</a:t>
            </a:r>
            <a:r>
              <a:rPr lang="ja-JP" altLang="en-US" dirty="0"/>
              <a:t>な</a:t>
            </a:r>
            <a:r>
              <a:rPr lang="ja-JP" altLang="en-US" dirty="0" smtClean="0"/>
              <a:t> </a:t>
            </a:r>
            <a:r>
              <a:rPr lang="en-US" altLang="ja-JP" dirty="0" smtClean="0"/>
              <a:t>GAP </a:t>
            </a:r>
            <a:r>
              <a:rPr lang="ja-JP" altLang="en-US" dirty="0" smtClean="0"/>
              <a:t>の前方</a:t>
            </a:r>
            <a:r>
              <a:rPr lang="en-US" altLang="ja-JP" dirty="0" smtClean="0"/>
              <a:t>(20</a:t>
            </a:r>
            <a:r>
              <a:rPr lang="ja-JP" altLang="en-US" dirty="0" smtClean="0"/>
              <a:t>度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で発生したため、</a:t>
            </a:r>
            <a:endParaRPr lang="en-US" altLang="ja-JP" dirty="0" smtClean="0"/>
          </a:p>
          <a:p>
            <a:r>
              <a:rPr lang="ja-JP" altLang="en-US" dirty="0" smtClean="0"/>
              <a:t>我々にとって最初の偏光解析が行える観測例となりました。</a:t>
            </a:r>
            <a:endParaRPr lang="en-US" altLang="ja-JP" dirty="0" smtClean="0"/>
          </a:p>
          <a:p>
            <a:r>
              <a:rPr lang="ja-JP" altLang="en-US" dirty="0" smtClean="0"/>
              <a:t>右上図は、このバーストの時間変化を示した図です。前半に大きなパルス、後半に小さな</a:t>
            </a:r>
            <a:endParaRPr lang="en-US" altLang="ja-JP" dirty="0" smtClean="0"/>
          </a:p>
          <a:p>
            <a:r>
              <a:rPr lang="ja-JP" altLang="en-US" dirty="0" smtClean="0"/>
              <a:t>パルス群</a:t>
            </a:r>
            <a:r>
              <a:rPr lang="ja-JP" altLang="en-US" dirty="0"/>
              <a:t>があるため</a:t>
            </a:r>
            <a:r>
              <a:rPr lang="ja-JP" altLang="en-US" dirty="0" smtClean="0"/>
              <a:t>、前半と後半に分けて偏光解析を行いました。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16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etoku\GAP-HP-NEW\asj-press\GRB100826A-M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04664"/>
            <a:ext cx="4499992" cy="39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onetoku\GAP-HP-NEW\asj-press\GRB100826A-C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98" y="44624"/>
            <a:ext cx="4574098" cy="44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4494019"/>
            <a:ext cx="8924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左上の図が測定した散乱強度分布です。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バーストの前半も後半も、緩やかな </a:t>
            </a:r>
            <a:r>
              <a:rPr kumimoji="1" lang="en-US" altLang="ja-JP" dirty="0" smtClean="0"/>
              <a:t>M </a:t>
            </a:r>
            <a:r>
              <a:rPr kumimoji="1" lang="ja-JP" altLang="en-US" dirty="0" smtClean="0"/>
              <a:t>型の散乱強度分布をしているので、</a:t>
            </a:r>
            <a:r>
              <a:rPr lang="ja-JP" altLang="en-US" dirty="0" smtClean="0"/>
              <a:t>ガンマ</a:t>
            </a:r>
            <a:r>
              <a:rPr lang="ja-JP" altLang="en-US" dirty="0"/>
              <a:t>線</a:t>
            </a:r>
            <a:r>
              <a:rPr lang="ja-JP" altLang="en-US" dirty="0" smtClean="0"/>
              <a:t>が</a:t>
            </a:r>
            <a:endParaRPr lang="en-US" altLang="ja-JP" dirty="0" smtClean="0"/>
          </a:p>
          <a:p>
            <a:r>
              <a:rPr lang="ja-JP" altLang="en-US" dirty="0" smtClean="0"/>
              <a:t>偏光</a:t>
            </a:r>
            <a:r>
              <a:rPr lang="ja-JP" altLang="en-US" dirty="0"/>
              <a:t>している</a:t>
            </a:r>
            <a:r>
              <a:rPr lang="ja-JP" altLang="en-US" dirty="0" smtClean="0"/>
              <a:t>ことがわかります。面白い点は、前半と後半で山と谷の位置が変化している</a:t>
            </a:r>
            <a:endParaRPr lang="en-US" altLang="ja-JP" dirty="0" smtClean="0"/>
          </a:p>
          <a:p>
            <a:r>
              <a:rPr kumimoji="1" lang="ja-JP" altLang="en-US" dirty="0"/>
              <a:t>ので</a:t>
            </a:r>
            <a:r>
              <a:rPr kumimoji="1" lang="ja-JP" altLang="en-US" dirty="0" smtClean="0"/>
              <a:t>、偏光</a:t>
            </a:r>
            <a:r>
              <a:rPr lang="ja-JP" altLang="en-US" dirty="0"/>
              <a:t>方向</a:t>
            </a:r>
            <a:r>
              <a:rPr kumimoji="1" lang="ja-JP" altLang="en-US" dirty="0" smtClean="0"/>
              <a:t>が変わった（磁場の向きが変わった）と考えられます。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右の図は、前半と後半のデータを両方使って、統計解析を行った結果です。</a:t>
            </a:r>
            <a:endParaRPr kumimoji="1" lang="en-US" altLang="ja-JP" dirty="0" smtClean="0"/>
          </a:p>
          <a:p>
            <a:r>
              <a:rPr lang="ja-JP" altLang="en-US" dirty="0"/>
              <a:t>白</a:t>
            </a:r>
            <a:r>
              <a:rPr lang="ja-JP" altLang="en-US" dirty="0" smtClean="0"/>
              <a:t>丸が最適測定点で、その周りの等高線は信頼度を表しています。</a:t>
            </a:r>
            <a:endParaRPr lang="en-US" altLang="ja-JP" dirty="0" smtClean="0"/>
          </a:p>
          <a:p>
            <a:r>
              <a:rPr lang="ja-JP" altLang="en-US" dirty="0" smtClean="0"/>
              <a:t>偏光度 </a:t>
            </a:r>
            <a:r>
              <a:rPr lang="en-US" altLang="ja-JP" dirty="0" smtClean="0"/>
              <a:t> 27±11 % </a:t>
            </a:r>
            <a:r>
              <a:rPr lang="ja-JP" altLang="en-US" dirty="0" smtClean="0"/>
              <a:t>で、偏光検出信頼度は </a:t>
            </a:r>
            <a:r>
              <a:rPr lang="en-US" altLang="ja-JP" dirty="0" smtClean="0"/>
              <a:t>99.4% </a:t>
            </a:r>
            <a:r>
              <a:rPr lang="ja-JP" altLang="en-US" dirty="0" smtClean="0"/>
              <a:t>となります</a:t>
            </a:r>
            <a:r>
              <a:rPr lang="ja-JP" altLang="en-US" smtClean="0"/>
              <a:t>。偏光方向の</a:t>
            </a:r>
            <a:r>
              <a:rPr lang="ja-JP" altLang="en-US" dirty="0" smtClean="0"/>
              <a:t>変化についても</a:t>
            </a:r>
            <a:endParaRPr lang="en-US" altLang="ja-JP" dirty="0" smtClean="0"/>
          </a:p>
          <a:p>
            <a:r>
              <a:rPr kumimoji="1" lang="ja-JP" altLang="en-US" dirty="0" smtClean="0"/>
              <a:t>統計解析した結果、</a:t>
            </a:r>
            <a:r>
              <a:rPr kumimoji="1" lang="en-US" altLang="ja-JP" dirty="0" smtClean="0"/>
              <a:t>99.9% </a:t>
            </a:r>
            <a:r>
              <a:rPr kumimoji="1" lang="ja-JP" altLang="en-US" dirty="0" smtClean="0"/>
              <a:t>の信頼度で変化している</a:t>
            </a:r>
            <a:r>
              <a:rPr lang="ja-JP" altLang="en-US" dirty="0" smtClean="0"/>
              <a:t>といえます。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6940" y="116632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測定した散乱強度分布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6056" y="116632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詳細な統計解析を示した図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6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94"/>
            <a:ext cx="9144000" cy="65177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23928" y="188640"/>
            <a:ext cx="5170005" cy="20313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ja-JP" altLang="en-US" b="1" dirty="0" smtClean="0">
                <a:solidFill>
                  <a:schemeClr val="bg1"/>
                </a:solidFill>
              </a:rPr>
              <a:t>重い星が爆発してブラックホールが誕生すると、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中心から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ほぼ光速のジェットが飛び出す。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(2) </a:t>
            </a:r>
            <a:r>
              <a:rPr lang="ja-JP" altLang="en-US" b="1" dirty="0" smtClean="0">
                <a:solidFill>
                  <a:schemeClr val="bg1"/>
                </a:solidFill>
              </a:rPr>
              <a:t>「ガンマ線の偏光が検出された」ことから、</a:t>
            </a:r>
            <a:r>
              <a:rPr lang="en-US" altLang="ja-JP" b="1" dirty="0">
                <a:solidFill>
                  <a:schemeClr val="bg1"/>
                </a:solidFill>
              </a:rPr>
              <a:t/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放射領域には</a:t>
            </a:r>
            <a:r>
              <a:rPr lang="ja-JP" altLang="en-US" b="1" dirty="0">
                <a:solidFill>
                  <a:schemeClr val="bg1"/>
                </a:solidFill>
              </a:rPr>
              <a:t>数万ガウス程度</a:t>
            </a:r>
            <a:r>
              <a:rPr lang="ja-JP" altLang="en-US" b="1" dirty="0" smtClean="0">
                <a:solidFill>
                  <a:schemeClr val="bg1"/>
                </a:solidFill>
              </a:rPr>
              <a:t>のよく揃った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強磁場が存在していると考えられます。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背景の図において、ジェット内部の赤線は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強磁場を表現したものです。</a:t>
            </a:r>
            <a:endParaRPr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178" y="116632"/>
            <a:ext cx="36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ガンマ線バーストの想像図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318" y="4987042"/>
            <a:ext cx="5352778" cy="175432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(3) </a:t>
            </a:r>
            <a:r>
              <a:rPr lang="ja-JP" altLang="en-US" b="1" dirty="0">
                <a:solidFill>
                  <a:schemeClr val="bg1"/>
                </a:solidFill>
              </a:rPr>
              <a:t>「偏光方向が短時間で変化した」ことは、</a:t>
            </a:r>
            <a:r>
              <a:rPr lang="en-US" altLang="ja-JP" b="1" dirty="0">
                <a:solidFill>
                  <a:schemeClr val="bg1"/>
                </a:solidFill>
              </a:rPr>
              <a:t/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ja-JP" altLang="en-US" b="1" dirty="0">
                <a:solidFill>
                  <a:schemeClr val="bg1"/>
                </a:solidFill>
              </a:rPr>
              <a:t>　　ジェット内部にはガンマ線を作り出す領域が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      </a:t>
            </a:r>
            <a:r>
              <a:rPr lang="ja-JP" altLang="en-US" b="1" dirty="0">
                <a:solidFill>
                  <a:schemeClr val="bg1"/>
                </a:solidFill>
              </a:rPr>
              <a:t>いくつか点在していて</a:t>
            </a:r>
            <a:r>
              <a:rPr lang="ja-JP" altLang="en-US" b="1" dirty="0" smtClean="0">
                <a:solidFill>
                  <a:schemeClr val="bg1"/>
                </a:solidFill>
              </a:rPr>
              <a:t>、それぞれの磁場の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向きは異なっていると考えられます。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(4) </a:t>
            </a:r>
            <a:r>
              <a:rPr lang="ja-JP" altLang="en-US" b="1" dirty="0">
                <a:solidFill>
                  <a:schemeClr val="bg1"/>
                </a:solidFill>
              </a:rPr>
              <a:t>電子・陽電子が強磁場に絡みつくことで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      </a:t>
            </a:r>
            <a:r>
              <a:rPr lang="ja-JP" altLang="en-US" b="1" dirty="0">
                <a:solidFill>
                  <a:schemeClr val="bg1"/>
                </a:solidFill>
              </a:rPr>
              <a:t>ガンマ線を作り出していると</a:t>
            </a:r>
            <a:r>
              <a:rPr lang="ja-JP" altLang="en-US" b="1" dirty="0" smtClean="0">
                <a:solidFill>
                  <a:schemeClr val="bg1"/>
                </a:solidFill>
              </a:rPr>
              <a:t>考えるのが自然です。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46214</TotalTime>
  <Words>1175</Words>
  <Application>Microsoft Office PowerPoint</Application>
  <PresentationFormat>画面に合わせる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711</cp:revision>
  <dcterms:created xsi:type="dcterms:W3CDTF">2008-03-11T12:24:58Z</dcterms:created>
  <dcterms:modified xsi:type="dcterms:W3CDTF">2011-09-01T05:58:35Z</dcterms:modified>
</cp:coreProperties>
</file>