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61" r:id="rId5"/>
    <p:sldId id="278" r:id="rId6"/>
    <p:sldId id="279" r:id="rId7"/>
    <p:sldId id="277" r:id="rId8"/>
    <p:sldId id="266" r:id="rId9"/>
    <p:sldId id="27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22" autoAdjust="0"/>
    <p:restoredTop sz="94660"/>
  </p:normalViewPr>
  <p:slideViewPr>
    <p:cSldViewPr>
      <p:cViewPr>
        <p:scale>
          <a:sx n="60" d="100"/>
          <a:sy n="6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E064F-0057-4AB2-816A-2E8531F25E53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2008/12/28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32" y="549172"/>
            <a:ext cx="912942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　ガンマ線バースト偏光検出器の　</a:t>
            </a:r>
            <a:endParaRPr lang="en-US" altLang="ja-JP" sz="4800" dirty="0" smtClean="0"/>
          </a:p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000" dirty="0" err="1" smtClean="0"/>
              <a:t>mma</a:t>
            </a:r>
            <a:r>
              <a:rPr lang="en-US" altLang="ja-JP" sz="40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000" dirty="0" err="1" smtClean="0"/>
              <a:t>olarimeter</a:t>
            </a:r>
            <a:r>
              <a:rPr lang="en-US" altLang="ja-JP" sz="40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000" dirty="0" smtClean="0">
                <a:solidFill>
                  <a:schemeClr val="tx1"/>
                </a:solidFill>
              </a:rPr>
              <a:t>）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800" dirty="0" smtClean="0"/>
              <a:t>開発状況と </a:t>
            </a:r>
            <a:r>
              <a:rPr lang="en-US" altLang="ja-JP" sz="4800" dirty="0" smtClean="0"/>
              <a:t>PM </a:t>
            </a:r>
            <a:r>
              <a:rPr lang="ja-JP" altLang="en-US" sz="4800" dirty="0" smtClean="0"/>
              <a:t>試験　</a:t>
            </a:r>
            <a:endParaRPr kumimoji="1" lang="en-US" altLang="ja-JP" sz="4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2928934"/>
            <a:ext cx="2927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GAP </a:t>
            </a:r>
            <a:r>
              <a:rPr kumimoji="1" lang="ja-JP" altLang="en-US" sz="4400" b="1" dirty="0" smtClean="0"/>
              <a:t>チーム</a:t>
            </a:r>
            <a:endParaRPr kumimoji="1" lang="ja-JP" altLang="en-US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844" y="3714752"/>
            <a:ext cx="90011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米徳大輔</a:t>
            </a:r>
            <a:r>
              <a:rPr lang="ja-JP" altLang="en-US" sz="3600" b="1" dirty="0" smtClean="0"/>
              <a:t> （金沢大学）</a:t>
            </a:r>
            <a:endParaRPr lang="en-US" altLang="ja-JP" sz="36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800" b="1" dirty="0" smtClean="0"/>
              <a:t>村上敏夫</a:t>
            </a:r>
            <a:r>
              <a:rPr lang="ja-JP" altLang="en-US" sz="2800" b="1" dirty="0" smtClean="0"/>
              <a:t>、 児玉芳樹、 </a:t>
            </a:r>
            <a:r>
              <a:rPr kumimoji="1" lang="ja-JP" altLang="en-US" sz="2800" b="1" dirty="0" smtClean="0"/>
              <a:t>江村尚美、 </a:t>
            </a:r>
            <a:r>
              <a:rPr lang="ja-JP" altLang="en-US" sz="2800" b="1" dirty="0" smtClean="0"/>
              <a:t>藤本大史 </a:t>
            </a:r>
            <a:r>
              <a:rPr kumimoji="1" lang="ja-JP" altLang="en-US" sz="2800" b="1" dirty="0" smtClean="0"/>
              <a:t>（金沢大）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郡司修一、 岸本</a:t>
            </a:r>
            <a:r>
              <a:rPr lang="ja-JP" altLang="en-US" sz="2800" b="1" dirty="0" smtClean="0">
                <a:latin typeface="Calibri" pitchFamily="34" charset="0"/>
              </a:rPr>
              <a:t>佑二、東海林礼之</a:t>
            </a:r>
            <a:r>
              <a:rPr lang="ja-JP" altLang="en-US" sz="2800" b="1" dirty="0" smtClean="0"/>
              <a:t> 、 田中佑磨（山形大）</a:t>
            </a:r>
            <a:endParaRPr lang="en-US" altLang="ja-JP" sz="2800" b="1" dirty="0" smtClean="0"/>
          </a:p>
          <a:p>
            <a:r>
              <a:rPr kumimoji="1" lang="ja-JP" altLang="en-US" sz="2800" b="1" dirty="0" smtClean="0"/>
              <a:t>三原建弘　（理研）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久保信 （クリアパルス）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3240" y="6286520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日本物理学会</a:t>
            </a:r>
            <a:r>
              <a:rPr lang="en-US" altLang="ja-JP" sz="2400" dirty="0" smtClean="0"/>
              <a:t>2008</a:t>
            </a:r>
            <a:r>
              <a:rPr lang="ja-JP" altLang="en-US" sz="2400" dirty="0" smtClean="0"/>
              <a:t>年秋季年会（</a:t>
            </a:r>
            <a:r>
              <a:rPr lang="en-US" altLang="ja-JP" sz="2400" dirty="0" smtClean="0"/>
              <a:t>2008/09/23 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4315538" y="-24"/>
            <a:ext cx="4831635" cy="4643470"/>
            <a:chOff x="4315538" y="785794"/>
            <a:chExt cx="4831635" cy="464347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5538" y="785794"/>
              <a:ext cx="4831635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072066" y="3482990"/>
              <a:ext cx="571504" cy="40011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6666"/>
                  </a:solidFill>
                </a:rPr>
                <a:t> </a:t>
              </a:r>
              <a:r>
                <a:rPr lang="en-US" altLang="ja-JP" sz="2000" b="1" dirty="0" err="1" smtClean="0">
                  <a:solidFill>
                    <a:srgbClr val="006666"/>
                  </a:solidFill>
                </a:rPr>
                <a:t>νF</a:t>
              </a:r>
              <a:r>
                <a:rPr lang="en-US" altLang="ja-JP" sz="2000" b="1" baseline="-25000" dirty="0" err="1" smtClean="0">
                  <a:solidFill>
                    <a:srgbClr val="006666"/>
                  </a:solidFill>
                </a:rPr>
                <a:t>ν</a:t>
              </a:r>
              <a:r>
                <a:rPr lang="en-US" altLang="ja-JP" sz="2000" b="1" baseline="-25000" dirty="0" smtClean="0">
                  <a:solidFill>
                    <a:srgbClr val="006666"/>
                  </a:solidFill>
                </a:rPr>
                <a:t>  </a:t>
              </a:r>
              <a:endParaRPr lang="en-US" altLang="ja-JP" sz="2000" b="1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03839" y="1214422"/>
              <a:ext cx="1368425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846912" y="1847848"/>
              <a:ext cx="1296988" cy="13668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94423" y="987440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α 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634285" y="2139965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β 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6770685" y="3643314"/>
              <a:ext cx="0" cy="792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5526085" y="4572008"/>
              <a:ext cx="2449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>
                  <a:solidFill>
                    <a:srgbClr val="FF0000"/>
                  </a:solidFill>
                </a:rPr>
                <a:t>ピークエネルギー </a:t>
              </a:r>
              <a:r>
                <a:rPr lang="en-US" altLang="ja-JP" b="1">
                  <a:solidFill>
                    <a:srgbClr val="FF0000"/>
                  </a:solidFill>
                </a:rPr>
                <a:t>(Ep) </a:t>
              </a:r>
            </a:p>
          </p:txBody>
        </p:sp>
      </p:grp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07945"/>
            <a:ext cx="4394199" cy="792163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rgbClr val="006600"/>
                </a:solidFill>
              </a:rPr>
              <a:t>ガンマ線バースト </a:t>
            </a:r>
            <a:r>
              <a:rPr lang="en-US" altLang="ja-JP" sz="4000" b="1" dirty="0" smtClean="0">
                <a:solidFill>
                  <a:srgbClr val="006600"/>
                </a:solidFill>
              </a:rPr>
              <a:t> </a:t>
            </a:r>
            <a:r>
              <a:rPr lang="ja-JP" altLang="en-US" sz="4000" b="1" dirty="0" smtClean="0">
                <a:solidFill>
                  <a:srgbClr val="006600"/>
                </a:solidFill>
              </a:rPr>
              <a:t>　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50829" y="1129385"/>
            <a:ext cx="4378295" cy="3371185"/>
            <a:chOff x="0" y="843633"/>
            <a:chExt cx="4378295" cy="3371185"/>
          </a:xfrm>
        </p:grpSpPr>
        <p:pic>
          <p:nvPicPr>
            <p:cNvPr id="17423" name="Picture 9" descr="9901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3633"/>
              <a:ext cx="4378295" cy="337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500034" y="963532"/>
              <a:ext cx="785817" cy="2857520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3286116" y="963532"/>
              <a:ext cx="936625" cy="2875808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-142114" y="2392600"/>
              <a:ext cx="2856726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1838977" y="2392904"/>
              <a:ext cx="2857521" cy="15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329407" y="4714884"/>
            <a:ext cx="852887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ものエネルギーを数</a:t>
            </a:r>
            <a:r>
              <a:rPr kumimoji="1" lang="en-US" altLang="ja-JP" sz="2800" b="1" dirty="0" smtClean="0"/>
              <a:t>10</a:t>
            </a:r>
            <a:r>
              <a:rPr kumimoji="1" lang="ja-JP" altLang="en-US" sz="2800" b="1" dirty="0" smtClean="0"/>
              <a:t>秒間のガンマ線放射で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 一気に</a:t>
            </a:r>
            <a:r>
              <a:rPr kumimoji="1" lang="ja-JP" altLang="en-US" sz="2800" b="1" dirty="0" smtClean="0"/>
              <a:t>解放する</a:t>
            </a:r>
            <a:r>
              <a:rPr lang="ja-JP" altLang="en-US" sz="2800" b="1" dirty="0" smtClean="0"/>
              <a:t>宇宙最大の爆発現象</a:t>
            </a:r>
            <a:endParaRPr kumimoji="1" lang="ja-JP" altLang="en-US" sz="2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5369" y="5832479"/>
            <a:ext cx="2997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/>
              <a:t>相対論的衝撃波</a:t>
            </a:r>
            <a:endParaRPr lang="en-US" altLang="ja-JP" sz="2800" b="1" dirty="0" smtClean="0"/>
          </a:p>
          <a:p>
            <a:pPr algn="ctr"/>
            <a:r>
              <a:rPr kumimoji="1" lang="ja-JP" altLang="en-US" sz="2800" b="1" dirty="0" smtClean="0"/>
              <a:t>シンクロトロン放射</a:t>
            </a:r>
            <a:endParaRPr kumimoji="1" lang="ja-JP" altLang="en-US" sz="28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71868" y="542926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72066" y="5997379"/>
            <a:ext cx="37353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ガンマ線偏光観測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406" y="152400"/>
            <a:ext cx="8072494" cy="77627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b="1" dirty="0">
                <a:solidFill>
                  <a:srgbClr val="006600"/>
                </a:solidFill>
              </a:rPr>
              <a:t>過去の観測 </a:t>
            </a:r>
            <a:r>
              <a:rPr lang="en-US" altLang="ja-JP" sz="4000" b="1" dirty="0">
                <a:solidFill>
                  <a:srgbClr val="006600"/>
                </a:solidFill>
              </a:rPr>
              <a:t>– RHESSI </a:t>
            </a:r>
            <a:r>
              <a:rPr lang="ja-JP" altLang="en-US" sz="4000" b="1" dirty="0">
                <a:solidFill>
                  <a:srgbClr val="006600"/>
                </a:solidFill>
              </a:rPr>
              <a:t>＆ </a:t>
            </a:r>
            <a:r>
              <a:rPr lang="en-US" altLang="ja-JP" sz="4000" b="1" dirty="0">
                <a:solidFill>
                  <a:srgbClr val="006600"/>
                </a:solidFill>
              </a:rPr>
              <a:t>INTEGRAL –</a:t>
            </a:r>
            <a:r>
              <a:rPr lang="ja-JP" altLang="en-US" sz="4000" b="1" dirty="0">
                <a:solidFill>
                  <a:srgbClr val="006600"/>
                </a:solidFill>
              </a:rPr>
              <a:t>　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4282" y="4253219"/>
            <a:ext cx="9039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RHESSI : GRB021206</a:t>
            </a:r>
            <a:r>
              <a:rPr lang="ja-JP" altLang="en-US" sz="2400" dirty="0"/>
              <a:t>から、偏光度 </a:t>
            </a:r>
            <a:r>
              <a:rPr lang="en-US" altLang="ja-JP" sz="2400" b="1" dirty="0" smtClean="0">
                <a:latin typeface="Monotype Corsiva" pitchFamily="66" charset="0"/>
                <a:ea typeface="ＭＳ Ｐ明朝" pitchFamily="18" charset="-128"/>
              </a:rPr>
              <a:t>Π </a:t>
            </a:r>
            <a:r>
              <a:rPr lang="en-US" altLang="ja-JP" sz="2400" dirty="0" smtClean="0"/>
              <a:t>= </a:t>
            </a:r>
            <a:r>
              <a:rPr lang="en-US" altLang="ja-JP" sz="2400" dirty="0"/>
              <a:t>80±20% </a:t>
            </a:r>
            <a:r>
              <a:rPr lang="ja-JP" altLang="en-US" sz="2400" dirty="0" err="1" smtClean="0"/>
              <a:t>で検</a:t>
            </a:r>
            <a:r>
              <a:rPr lang="ja-JP" altLang="en-US" sz="2400" dirty="0" smtClean="0"/>
              <a:t>出 </a:t>
            </a:r>
            <a:r>
              <a:rPr lang="en-US" altLang="ja-JP" sz="2400" dirty="0"/>
              <a:t>(0.15 – 2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)</a:t>
            </a:r>
          </a:p>
        </p:txBody>
      </p:sp>
      <p:pic>
        <p:nvPicPr>
          <p:cNvPr id="24579" name="Picture 3" descr="RHESSI-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016302"/>
            <a:ext cx="4046538" cy="3035300"/>
          </a:xfrm>
          <a:prstGeom prst="rect">
            <a:avLst/>
          </a:prstGeom>
          <a:noFill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9750" y="3608690"/>
            <a:ext cx="83324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RHESSI</a:t>
            </a:r>
            <a:endParaRPr lang="en-US" altLang="ja-JP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03800" y="979789"/>
            <a:ext cx="3567113" cy="3136900"/>
            <a:chOff x="3152" y="708"/>
            <a:chExt cx="2247" cy="1976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708"/>
              <a:ext cx="2247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188" y="2364"/>
              <a:ext cx="100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INTEGRAL (</a:t>
              </a:r>
              <a:r>
                <a:rPr lang="en-US" altLang="ja-JP" dirty="0" smtClean="0"/>
                <a:t>SPI)</a:t>
              </a:r>
              <a:endParaRPr lang="en-US" altLang="ja-JP" dirty="0"/>
            </a:p>
          </p:txBody>
        </p: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571604" y="490726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4282" y="5110475"/>
            <a:ext cx="6442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INTEGRAL : </a:t>
            </a:r>
            <a:r>
              <a:rPr lang="en-US" altLang="ja-JP" sz="2400" b="1" dirty="0" smtClean="0">
                <a:latin typeface="Monotype Corsiva" pitchFamily="66" charset="0"/>
                <a:ea typeface="ＭＳ Ｐ明朝" pitchFamily="18" charset="-128"/>
              </a:rPr>
              <a:t>Π</a:t>
            </a:r>
            <a:r>
              <a:rPr lang="ja-JP" altLang="en-US" sz="2400" b="1" dirty="0" smtClean="0">
                <a:latin typeface="Monotype Corsiva" pitchFamily="66" charset="0"/>
                <a:ea typeface="ＭＳ Ｐ明朝" pitchFamily="18" charset="-128"/>
              </a:rPr>
              <a:t> </a:t>
            </a:r>
            <a:r>
              <a:rPr lang="en-US" altLang="ja-JP" sz="2400" dirty="0" smtClean="0"/>
              <a:t>= </a:t>
            </a:r>
            <a:r>
              <a:rPr lang="en-US" altLang="ja-JP" sz="2400" dirty="0"/>
              <a:t>63±31% </a:t>
            </a:r>
            <a:r>
              <a:rPr lang="en-US" altLang="ja-JP" sz="2400" dirty="0" smtClean="0"/>
              <a:t>( &lt; 3σ )</a:t>
            </a:r>
            <a:r>
              <a:rPr lang="ja-JP" altLang="en-US" sz="2400" dirty="0"/>
              <a:t>　</a:t>
            </a:r>
            <a:r>
              <a:rPr lang="en-US" altLang="ja-JP" sz="2400" dirty="0"/>
              <a:t>(100 – 350 </a:t>
            </a:r>
            <a:r>
              <a:rPr lang="en-US" altLang="ja-JP" sz="2400" dirty="0" err="1"/>
              <a:t>keV</a:t>
            </a:r>
            <a:r>
              <a:rPr lang="en-US" altLang="ja-JP" sz="2400" dirty="0"/>
              <a:t>)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79123" y="4753285"/>
            <a:ext cx="6915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/>
              <a:t>コインシデンスが</a:t>
            </a:r>
            <a:r>
              <a:rPr lang="ja-JP" altLang="en-US" dirty="0"/>
              <a:t>取れておらず、独立な解析からは検出できなかった。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571604" y="57549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128816" y="5589889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複雑なパターンのため検出器の系統誤差を定義できない。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08352"/>
            <a:ext cx="331311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0034" y="6182045"/>
            <a:ext cx="83952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400" b="1" dirty="0"/>
              <a:t>幾何学的形状が簡単で</a:t>
            </a:r>
            <a:r>
              <a:rPr lang="ja-JP" altLang="en-US" sz="2400" b="1" dirty="0" smtClean="0"/>
              <a:t>、同期</a:t>
            </a:r>
            <a:r>
              <a:rPr lang="ja-JP" altLang="en-US" sz="2400" b="1" dirty="0"/>
              <a:t>イベントを処理</a:t>
            </a:r>
            <a:r>
              <a:rPr lang="ja-JP" altLang="en-US" sz="2400" b="1" dirty="0" smtClean="0"/>
              <a:t>できること</a:t>
            </a:r>
            <a:r>
              <a:rPr lang="ja-JP" altLang="en-US" sz="2400" b="1" dirty="0"/>
              <a:t>が重要。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図 9" descr="sa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16297"/>
            <a:ext cx="4000528" cy="29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1406" y="4601372"/>
            <a:ext cx="42947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2400" dirty="0" smtClean="0"/>
              <a:t> 宇宙で直径 </a:t>
            </a:r>
            <a:r>
              <a:rPr lang="en-US" altLang="ja-JP" sz="2400" dirty="0" smtClean="0"/>
              <a:t>20m </a:t>
            </a:r>
            <a:r>
              <a:rPr lang="ja-JP" altLang="en-US" sz="2400" dirty="0" smtClean="0"/>
              <a:t>の帆を展開</a:t>
            </a:r>
            <a:endParaRPr kumimoji="1" lang="en-US" altLang="ja-JP" sz="24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400" dirty="0" smtClean="0"/>
              <a:t> 太陽からの輻射圧を受け、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    光子の運動量を推進力に</a:t>
            </a:r>
            <a:endParaRPr lang="en-US" altLang="ja-JP" sz="24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2010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月に </a:t>
            </a:r>
            <a:r>
              <a:rPr kumimoji="1" lang="en-US" altLang="ja-JP" sz="2400" dirty="0" smtClean="0"/>
              <a:t>H2A </a:t>
            </a:r>
            <a:r>
              <a:rPr kumimoji="1" lang="ja-JP" altLang="en-US" sz="2400" dirty="0" smtClean="0"/>
              <a:t>ロケットで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</a:t>
            </a:r>
            <a:r>
              <a:rPr lang="ja-JP" altLang="en-US" sz="2400" dirty="0" smtClean="0"/>
              <a:t>打ち上げ予定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270614" y="192353"/>
            <a:ext cx="3429024" cy="6531169"/>
            <a:chOff x="285720" y="158365"/>
            <a:chExt cx="3429024" cy="653116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58365"/>
              <a:ext cx="3429024" cy="653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正方形/長方形 10"/>
            <p:cNvSpPr/>
            <p:nvPr/>
          </p:nvSpPr>
          <p:spPr>
            <a:xfrm>
              <a:off x="1019585" y="3668740"/>
              <a:ext cx="2248081" cy="560147"/>
            </a:xfrm>
            <a:prstGeom prst="rect">
              <a:avLst/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台形 11"/>
            <p:cNvSpPr/>
            <p:nvPr/>
          </p:nvSpPr>
          <p:spPr>
            <a:xfrm rot="10800000">
              <a:off x="1021189" y="4244925"/>
              <a:ext cx="2248081" cy="573962"/>
            </a:xfrm>
            <a:prstGeom prst="trapezoid">
              <a:avLst>
                <a:gd name="adj" fmla="val 92824"/>
              </a:avLst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283480" y="3660638"/>
              <a:ext cx="81119" cy="115442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922088" y="3664689"/>
              <a:ext cx="81119" cy="115442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十二角形 16"/>
            <p:cNvSpPr/>
            <p:nvPr/>
          </p:nvSpPr>
          <p:spPr>
            <a:xfrm>
              <a:off x="1020936" y="486059"/>
              <a:ext cx="2248081" cy="2248081"/>
            </a:xfrm>
            <a:prstGeom prst="dodecagon">
              <a:avLst/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24"/>
            <p:cNvGrpSpPr/>
            <p:nvPr/>
          </p:nvGrpSpPr>
          <p:grpSpPr>
            <a:xfrm>
              <a:off x="2422515" y="1299140"/>
              <a:ext cx="942110" cy="1372658"/>
              <a:chOff x="3892946" y="2071670"/>
              <a:chExt cx="1107690" cy="1613919"/>
            </a:xfrm>
          </p:grpSpPr>
          <p:sp>
            <p:nvSpPr>
              <p:cNvPr id="50" name="正方形/長方形 9"/>
              <p:cNvSpPr/>
              <p:nvPr/>
            </p:nvSpPr>
            <p:spPr>
              <a:xfrm>
                <a:off x="4905448" y="20716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10"/>
              <p:cNvSpPr/>
              <p:nvPr/>
            </p:nvSpPr>
            <p:spPr>
              <a:xfrm rot="1800000">
                <a:off x="4720289" y="27738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11"/>
              <p:cNvSpPr/>
              <p:nvPr/>
            </p:nvSpPr>
            <p:spPr>
              <a:xfrm rot="3600000">
                <a:off x="4202542" y="32808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5"/>
            <p:cNvGrpSpPr/>
            <p:nvPr/>
          </p:nvGrpSpPr>
          <p:grpSpPr>
            <a:xfrm rot="5400000">
              <a:off x="1291556" y="1681377"/>
              <a:ext cx="942110" cy="1372658"/>
              <a:chOff x="4045346" y="2224070"/>
              <a:chExt cx="1107690" cy="1613919"/>
            </a:xfrm>
          </p:grpSpPr>
          <p:sp>
            <p:nvSpPr>
              <p:cNvPr id="47" name="正方形/長方形 12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6"/>
            <p:cNvGrpSpPr/>
            <p:nvPr/>
          </p:nvGrpSpPr>
          <p:grpSpPr>
            <a:xfrm rot="10800000">
              <a:off x="917472" y="544094"/>
              <a:ext cx="942110" cy="1372658"/>
              <a:chOff x="4045346" y="2224070"/>
              <a:chExt cx="1107690" cy="1613919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 rot="16200000">
              <a:off x="2045297" y="166240"/>
              <a:ext cx="942110" cy="1372658"/>
              <a:chOff x="4045346" y="2224070"/>
              <a:chExt cx="1107690" cy="1613919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1024652" y="6038339"/>
              <a:ext cx="1032902" cy="30379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211635" y="6038339"/>
              <a:ext cx="1032902" cy="30379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812723" y="5945178"/>
              <a:ext cx="2673393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812723" y="5746697"/>
              <a:ext cx="2673393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6774" y="5564420"/>
              <a:ext cx="729107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736755" y="5564420"/>
              <a:ext cx="729107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621638" y="4276329"/>
              <a:ext cx="1378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プラスチック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シンチレータ</a:t>
              </a:r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947712" y="4481520"/>
              <a:ext cx="50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CsI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609704" y="499511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R1840-12s</a:t>
              </a:r>
              <a:endParaRPr kumimoji="1" lang="ja-JP" altLang="en-US" sz="16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51964" y="5248472"/>
              <a:ext cx="96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R7400p</a:t>
              </a:r>
              <a:endParaRPr kumimoji="1" lang="ja-JP" altLang="en-US" sz="16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71538" y="603833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高圧電源</a:t>
              </a:r>
              <a:endParaRPr kumimoji="1" lang="ja-JP" altLang="en-US" sz="16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255736" y="603833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高圧電源</a:t>
              </a:r>
              <a:endParaRPr kumimoji="1" lang="ja-JP" altLang="en-US" sz="1600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936816" y="3121909"/>
              <a:ext cx="455640" cy="3141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140</a:t>
              </a:r>
              <a:endParaRPr lang="ja-JP" altLang="en-US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rot="5400000">
              <a:off x="84327" y="4214859"/>
              <a:ext cx="1215179" cy="14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 rot="16200000">
              <a:off x="416847" y="4054289"/>
              <a:ext cx="356113" cy="3141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70</a:t>
              </a:r>
              <a:endParaRPr lang="ja-JP" altLang="en-US" dirty="0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 rot="10800000" flipH="1">
              <a:off x="1020936" y="1601584"/>
              <a:ext cx="2248081" cy="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1901782" y="1285860"/>
              <a:ext cx="455640" cy="3141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140</a:t>
              </a:r>
              <a:endParaRPr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776926" y="5253050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analog</a:t>
              </a:r>
              <a:endParaRPr kumimoji="1" lang="ja-JP" altLang="en-US" sz="16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564548" y="5682023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Digital + FPGA</a:t>
              </a:r>
              <a:endParaRPr kumimoji="1" lang="ja-JP" altLang="en-US" sz="140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357686" y="-24"/>
            <a:ext cx="4786314" cy="6858000"/>
            <a:chOff x="4357686" y="-24"/>
            <a:chExt cx="4786314" cy="6858000"/>
          </a:xfrm>
        </p:grpSpPr>
        <p:sp>
          <p:nvSpPr>
            <p:cNvPr id="54" name="正方形/長方形 53"/>
            <p:cNvSpPr/>
            <p:nvPr/>
          </p:nvSpPr>
          <p:spPr>
            <a:xfrm>
              <a:off x="4357686" y="-24"/>
              <a:ext cx="47863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Picture 1" descr="C:\Users\yoshiki\Desktop\IMG_3971.JPG"/>
            <p:cNvPicPr>
              <a:picLocks noChangeAspect="1" noChangeArrowheads="1"/>
            </p:cNvPicPr>
            <p:nvPr/>
          </p:nvPicPr>
          <p:blipFill>
            <a:blip r:embed="rId5"/>
            <a:srcRect l="22146" r="22146"/>
            <a:stretch>
              <a:fillRect/>
            </a:stretch>
          </p:blipFill>
          <p:spPr bwMode="auto">
            <a:xfrm>
              <a:off x="4631626" y="928694"/>
              <a:ext cx="4298092" cy="5786454"/>
            </a:xfrm>
            <a:prstGeom prst="rect">
              <a:avLst/>
            </a:prstGeom>
            <a:noFill/>
          </p:spPr>
        </p:pic>
      </p:grpSp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71406" y="-23"/>
            <a:ext cx="5857916" cy="1500198"/>
          </a:xfrm>
        </p:spPr>
        <p:txBody>
          <a:bodyPr>
            <a:noAutofit/>
          </a:bodyPr>
          <a:lstStyle/>
          <a:p>
            <a:pPr algn="l" eaLnBrk="1" hangingPunct="1"/>
            <a:r>
              <a:rPr lang="ja-JP" altLang="en-US" sz="3600" b="1" dirty="0" smtClean="0">
                <a:solidFill>
                  <a:srgbClr val="006600"/>
                </a:solidFill>
              </a:rPr>
              <a:t>小型ソーラーセイル実証機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/>
            </a:r>
            <a:br>
              <a:rPr lang="en-US" altLang="ja-JP" sz="3600" b="1" dirty="0" smtClean="0">
                <a:solidFill>
                  <a:srgbClr val="006600"/>
                </a:solidFill>
              </a:rPr>
            </a:br>
            <a:r>
              <a:rPr lang="ja-JP" altLang="en-US" sz="3600" b="1" dirty="0" smtClean="0">
                <a:solidFill>
                  <a:srgbClr val="006600"/>
                </a:solidFill>
              </a:rPr>
              <a:t>と 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GRB 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偏光計：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GAP</a:t>
            </a:r>
            <a:endParaRPr lang="ja-JP" altLang="en-US" sz="3600" b="1" dirty="0" smtClean="0">
              <a:solidFill>
                <a:srgbClr val="006600"/>
              </a:solidFill>
            </a:endParaRPr>
          </a:p>
        </p:txBody>
      </p:sp>
      <p:pic>
        <p:nvPicPr>
          <p:cNvPr id="55" name="図 3" descr="xray-modulati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3707" y="1498606"/>
            <a:ext cx="4278995" cy="300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7158" y="282339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振動試験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pic>
        <p:nvPicPr>
          <p:cNvPr id="3" name="Picture 4" descr="C:\Users\yoshiki\Desktop\天文学会2008\sindou\photo\IMG_3495.jpg"/>
          <p:cNvPicPr>
            <a:picLocks noChangeAspect="1" noChangeArrowheads="1"/>
          </p:cNvPicPr>
          <p:nvPr/>
        </p:nvPicPr>
        <p:blipFill>
          <a:blip r:embed="rId2"/>
          <a:srcRect l="11073" t="17717" r="11073"/>
          <a:stretch>
            <a:fillRect/>
          </a:stretch>
        </p:blipFill>
        <p:spPr bwMode="auto">
          <a:xfrm>
            <a:off x="214282" y="1142984"/>
            <a:ext cx="4000528" cy="3171099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1428728" y="1428736"/>
            <a:ext cx="1714512" cy="1428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18"/>
          <p:cNvGrpSpPr/>
          <p:nvPr/>
        </p:nvGrpSpPr>
        <p:grpSpPr>
          <a:xfrm>
            <a:off x="4572000" y="1155127"/>
            <a:ext cx="4228672" cy="3143271"/>
            <a:chOff x="4533499" y="1071547"/>
            <a:chExt cx="4324781" cy="3214711"/>
          </a:xfrm>
        </p:grpSpPr>
        <p:pic>
          <p:nvPicPr>
            <p:cNvPr id="26626" name="Picture 2" descr="C:\Users\yoshiki\Desktop\天文学会2008\before_after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88534" y="516512"/>
              <a:ext cx="3214711" cy="4324781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072330" y="141659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振動試験前</a:t>
              </a:r>
              <a:endParaRPr kumimoji="1" lang="ja-JP" altLang="en-US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072330" y="178592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振動試験後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 rot="5400000">
              <a:off x="5536413" y="2536025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4821239" y="2536025"/>
              <a:ext cx="2928958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左矢印 17"/>
            <p:cNvSpPr/>
            <p:nvPr/>
          </p:nvSpPr>
          <p:spPr>
            <a:xfrm>
              <a:off x="6429388" y="2643182"/>
              <a:ext cx="428628" cy="42862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4643438" y="4693989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振動試験前後で出力が</a:t>
            </a:r>
            <a:r>
              <a:rPr kumimoji="1" lang="en-US" altLang="ja-JP" sz="2400" dirty="0" smtClean="0"/>
              <a:t>30</a:t>
            </a:r>
            <a:r>
              <a:rPr kumimoji="1" lang="ja-JP" altLang="en-US" sz="2400" dirty="0" smtClean="0"/>
              <a:t>％低下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86314" y="57148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プラシンチの振動試験前後</a:t>
            </a:r>
            <a:r>
              <a:rPr lang="ja-JP" altLang="en-US" dirty="0" smtClean="0"/>
              <a:t>のゲイン</a:t>
            </a:r>
            <a:r>
              <a:rPr kumimoji="1" lang="ja-JP" altLang="en-US" dirty="0" smtClean="0"/>
              <a:t>変化</a:t>
            </a:r>
            <a:endParaRPr kumimoji="1" lang="ja-JP" altLang="en-US" dirty="0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214282" y="4572008"/>
          <a:ext cx="41434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打ち上げ時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振動試験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17Grms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16Grms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572264" y="4143380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PHA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ch</a:t>
            </a:r>
            <a:endParaRPr kumimoji="1"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3672954" y="1899154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count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86050" y="1214422"/>
            <a:ext cx="13573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PM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モデル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1374" y="5669837"/>
            <a:ext cx="6872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12</a:t>
            </a:r>
            <a:r>
              <a:rPr kumimoji="1" lang="ja-JP" altLang="en-US" sz="2400" dirty="0" smtClean="0"/>
              <a:t>個の</a:t>
            </a:r>
            <a:r>
              <a:rPr kumimoji="1" lang="en-US" altLang="ja-JP" sz="2400" dirty="0" err="1" smtClean="0"/>
              <a:t>CsI</a:t>
            </a:r>
            <a:r>
              <a:rPr kumimoji="1" lang="en-US" altLang="ja-JP" sz="2400" dirty="0" smtClean="0"/>
              <a:t> + PMT </a:t>
            </a:r>
            <a:r>
              <a:rPr kumimoji="1" lang="ja-JP" altLang="en-US" sz="2400" dirty="0" smtClean="0"/>
              <a:t>については問題なし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■ その他の機械的・電気的構造に関しても問題なし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温度サイクル試験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5752" y="5741275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 プラシンチ用 </a:t>
            </a:r>
            <a:r>
              <a:rPr lang="en-US" altLang="ja-JP" sz="2400" dirty="0" smtClean="0"/>
              <a:t>PMT (R6041) </a:t>
            </a:r>
            <a:r>
              <a:rPr lang="ja-JP" altLang="en-US" sz="2400" dirty="0" smtClean="0"/>
              <a:t>の振動試験後の特性も問題なし</a:t>
            </a:r>
            <a:endParaRPr lang="en-US" altLang="ja-JP" sz="2400" dirty="0" smtClean="0"/>
          </a:p>
          <a:p>
            <a:r>
              <a:rPr lang="ja-JP" altLang="en-US" sz="2400" dirty="0" smtClean="0"/>
              <a:t>■ プラシンチ＋</a:t>
            </a:r>
            <a:r>
              <a:rPr lang="en-US" altLang="ja-JP" sz="2400" dirty="0" smtClean="0"/>
              <a:t>PMT </a:t>
            </a:r>
            <a:r>
              <a:rPr lang="ja-JP" altLang="en-US" sz="2400" dirty="0" err="1" smtClean="0"/>
              <a:t>の接</a:t>
            </a:r>
            <a:r>
              <a:rPr lang="ja-JP" altLang="en-US" sz="2400" dirty="0" smtClean="0"/>
              <a:t>着方法 または 保持方法の改善が必要</a:t>
            </a:r>
            <a:endParaRPr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00596" y="50720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温度サイクル前に対して</a:t>
            </a:r>
            <a:r>
              <a:rPr kumimoji="1" lang="en-US" altLang="ja-JP" dirty="0" smtClean="0"/>
              <a:t>10</a:t>
            </a:r>
            <a:r>
              <a:rPr lang="en-US" altLang="ja-JP" dirty="0" smtClean="0"/>
              <a:t>%</a:t>
            </a:r>
            <a:r>
              <a:rPr lang="ja-JP" altLang="en-US" dirty="0" smtClean="0"/>
              <a:t>の出力低下</a:t>
            </a:r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-185124" y="1142984"/>
            <a:ext cx="9543470" cy="3869794"/>
            <a:chOff x="-185124" y="1285860"/>
            <a:chExt cx="9543470" cy="3869794"/>
          </a:xfrm>
        </p:grpSpPr>
        <p:pic>
          <p:nvPicPr>
            <p:cNvPr id="27652" name="Picture 4" descr="C:\Users\yoshiki\Desktop\天文学会2008\thermal\thermal_j.jpg"/>
            <p:cNvPicPr>
              <a:picLocks noChangeAspect="1" noChangeArrowheads="1"/>
            </p:cNvPicPr>
            <p:nvPr/>
          </p:nvPicPr>
          <p:blipFill>
            <a:blip r:embed="rId2" cstate="print"/>
            <a:srcRect l="9529" t="6733" r="4764" b="6733"/>
            <a:stretch>
              <a:fillRect/>
            </a:stretch>
          </p:blipFill>
          <p:spPr bwMode="auto">
            <a:xfrm rot="5400000">
              <a:off x="5107058" y="892224"/>
              <a:ext cx="3500462" cy="5002114"/>
            </a:xfrm>
            <a:prstGeom prst="rect">
              <a:avLst/>
            </a:prstGeom>
            <a:noFill/>
          </p:spPr>
        </p:pic>
        <p:cxnSp>
          <p:nvCxnSpPr>
            <p:cNvPr id="33" name="直線コネクタ 32"/>
            <p:cNvCxnSpPr/>
            <p:nvPr/>
          </p:nvCxnSpPr>
          <p:spPr>
            <a:xfrm>
              <a:off x="5357818" y="2355842"/>
              <a:ext cx="3000396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10800000">
              <a:off x="5357818" y="2998784"/>
              <a:ext cx="3000396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下矢印 38"/>
            <p:cNvSpPr/>
            <p:nvPr/>
          </p:nvSpPr>
          <p:spPr>
            <a:xfrm>
              <a:off x="6000760" y="2571744"/>
              <a:ext cx="428628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429388" y="25596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低下</a:t>
              </a:r>
              <a:endPara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7653" name="Picture 5" descr="C:\Users\yoshiki\Desktop\天文学会2008\thermal\KE-108_j.jpg"/>
            <p:cNvPicPr>
              <a:picLocks noChangeAspect="1" noChangeArrowheads="1"/>
            </p:cNvPicPr>
            <p:nvPr/>
          </p:nvPicPr>
          <p:blipFill>
            <a:blip r:embed="rId3" cstate="print"/>
            <a:srcRect l="9529" t="6733" r="4764" b="6733"/>
            <a:stretch>
              <a:fillRect/>
            </a:stretch>
          </p:blipFill>
          <p:spPr bwMode="auto">
            <a:xfrm rot="5400000">
              <a:off x="565686" y="892242"/>
              <a:ext cx="3500462" cy="5002082"/>
            </a:xfrm>
            <a:prstGeom prst="rect">
              <a:avLst/>
            </a:prstGeom>
            <a:noFill/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2143108" y="3571875"/>
              <a:ext cx="20002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6600"/>
                  </a:solidFill>
                </a:rPr>
                <a:t>　　</a:t>
              </a:r>
              <a:r>
                <a:rPr kumimoji="1" lang="ja-JP" altLang="en-US" sz="1600" dirty="0" smtClean="0">
                  <a:solidFill>
                    <a:srgbClr val="006600"/>
                  </a:solidFill>
                </a:rPr>
                <a:t>温度変化</a:t>
              </a:r>
              <a:endParaRPr kumimoji="1" lang="en-US" altLang="ja-JP" sz="1600" dirty="0" smtClean="0">
                <a:solidFill>
                  <a:srgbClr val="006600"/>
                </a:solidFill>
              </a:endParaRPr>
            </a:p>
            <a:p>
              <a:r>
                <a:rPr lang="ja-JP" altLang="en-US" sz="1600" dirty="0" smtClean="0">
                  <a:solidFill>
                    <a:srgbClr val="006600"/>
                  </a:solidFill>
                </a:rPr>
                <a:t>－</a:t>
              </a:r>
              <a:r>
                <a:rPr lang="en-US" altLang="ja-JP" sz="1600" dirty="0" smtClean="0">
                  <a:solidFill>
                    <a:srgbClr val="006600"/>
                  </a:solidFill>
                </a:rPr>
                <a:t>30℃</a:t>
              </a:r>
              <a:r>
                <a:rPr lang="ja-JP" altLang="en-US" sz="1600" dirty="0" smtClean="0">
                  <a:solidFill>
                    <a:srgbClr val="006600"/>
                  </a:solidFill>
                </a:rPr>
                <a:t>～＋</a:t>
              </a:r>
              <a:r>
                <a:rPr lang="en-US" altLang="ja-JP" sz="1600" dirty="0" smtClean="0">
                  <a:solidFill>
                    <a:srgbClr val="006600"/>
                  </a:solidFill>
                </a:rPr>
                <a:t>40</a:t>
              </a:r>
              <a:r>
                <a:rPr lang="ja-JP" altLang="en-US" sz="1600" dirty="0" smtClean="0">
                  <a:solidFill>
                    <a:srgbClr val="006600"/>
                  </a:solidFill>
                </a:rPr>
                <a:t>℃</a:t>
              </a:r>
              <a:endParaRPr lang="en-US" altLang="ja-JP" sz="1600" dirty="0" smtClean="0">
                <a:solidFill>
                  <a:srgbClr val="0066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500166" y="2428867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出力変化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28642" y="4774180"/>
              <a:ext cx="1371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時間 </a:t>
              </a:r>
              <a:r>
                <a:rPr kumimoji="1" lang="en-US" altLang="ja-JP" dirty="0" smtClean="0"/>
                <a:t>(hours)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200674" y="4786322"/>
              <a:ext cx="1371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時間 </a:t>
              </a:r>
              <a:r>
                <a:rPr kumimoji="1" lang="en-US" altLang="ja-JP" dirty="0" smtClean="0"/>
                <a:t>(hours)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1406" y="1285860"/>
              <a:ext cx="9220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Gain(%)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500562" y="1285860"/>
              <a:ext cx="9220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Gain(%)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82335" y="1285860"/>
              <a:ext cx="10182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006600"/>
                  </a:solidFill>
                </a:rPr>
                <a:t>温度</a:t>
              </a:r>
              <a:r>
                <a:rPr lang="en-US" altLang="ja-JP" dirty="0" smtClean="0">
                  <a:solidFill>
                    <a:srgbClr val="006600"/>
                  </a:solidFill>
                </a:rPr>
                <a:t>(</a:t>
              </a:r>
              <a:r>
                <a:rPr lang="ja-JP" altLang="en-US" dirty="0" smtClean="0">
                  <a:solidFill>
                    <a:srgbClr val="006600"/>
                  </a:solidFill>
                </a:rPr>
                <a:t>℃</a:t>
              </a:r>
              <a:r>
                <a:rPr lang="en-US" altLang="ja-JP" dirty="0" smtClean="0">
                  <a:solidFill>
                    <a:srgbClr val="006600"/>
                  </a:solidFill>
                </a:rPr>
                <a:t>)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54367" y="1285860"/>
              <a:ext cx="10182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006600"/>
                  </a:solidFill>
                </a:rPr>
                <a:t>温度</a:t>
              </a:r>
              <a:r>
                <a:rPr lang="en-US" altLang="ja-JP" dirty="0" smtClean="0">
                  <a:solidFill>
                    <a:srgbClr val="006600"/>
                  </a:solidFill>
                </a:rPr>
                <a:t>(</a:t>
              </a:r>
              <a:r>
                <a:rPr lang="ja-JP" altLang="en-US" dirty="0" smtClean="0">
                  <a:solidFill>
                    <a:srgbClr val="006600"/>
                  </a:solidFill>
                </a:rPr>
                <a:t>℃</a:t>
              </a:r>
              <a:r>
                <a:rPr lang="en-US" altLang="ja-JP" dirty="0" smtClean="0">
                  <a:solidFill>
                    <a:srgbClr val="006600"/>
                  </a:solidFill>
                </a:rPr>
                <a:t>)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-142876" y="2643182"/>
              <a:ext cx="285720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429124" y="2428868"/>
              <a:ext cx="214282" cy="150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8929718" y="2428868"/>
              <a:ext cx="428628" cy="142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1500166" y="9286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/>
              <a:t>振動試験前</a:t>
            </a:r>
            <a:endParaRPr kumimoji="1" lang="ja-JP" altLang="en-US" sz="2400" b="1" u="sng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00760" y="92867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/>
              <a:t>振動試験後</a:t>
            </a:r>
            <a:endParaRPr kumimoji="1" lang="ja-JP" alt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2"/>
          <p:cNvGrpSpPr/>
          <p:nvPr/>
        </p:nvGrpSpPr>
        <p:grpSpPr>
          <a:xfrm>
            <a:off x="428596" y="4357694"/>
            <a:ext cx="4071966" cy="2190759"/>
            <a:chOff x="4786314" y="928670"/>
            <a:chExt cx="4071966" cy="219075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786314" y="1857364"/>
              <a:ext cx="3929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/>
                <a:t>照射</a:t>
              </a:r>
              <a:r>
                <a:rPr kumimoji="1" lang="ja-JP" altLang="en-US" sz="2000" dirty="0" smtClean="0"/>
                <a:t>量</a:t>
              </a:r>
              <a:endParaRPr kumimoji="1" lang="ja-JP" altLang="en-US" sz="2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786314" y="928670"/>
              <a:ext cx="407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/>
                <a:t>プロトンフラックス（</a:t>
              </a:r>
              <a:r>
                <a:rPr kumimoji="1" lang="en-US" altLang="ja-JP" sz="2000" dirty="0" smtClean="0"/>
                <a:t>100</a:t>
              </a:r>
              <a:r>
                <a:rPr kumimoji="1" lang="ja-JP" altLang="en-US" sz="2000" dirty="0" smtClean="0"/>
                <a:t>～</a:t>
              </a:r>
              <a:r>
                <a:rPr kumimoji="1" lang="en-US" altLang="ja-JP" sz="2000" dirty="0" smtClean="0"/>
                <a:t>1000MeV</a:t>
              </a:r>
              <a:r>
                <a:rPr kumimoji="1" lang="ja-JP" altLang="en-US" sz="2000" dirty="0" smtClean="0"/>
                <a:t>）</a:t>
              </a:r>
              <a:endParaRPr kumimoji="1" lang="ja-JP" altLang="en-US" sz="2000" dirty="0"/>
            </a:p>
          </p:txBody>
        </p:sp>
        <p:graphicFrame>
          <p:nvGraphicFramePr>
            <p:cNvPr id="25" name="オブジェクト 24"/>
            <p:cNvGraphicFramePr>
              <a:graphicFrameLocks noChangeAspect="1"/>
            </p:cNvGraphicFramePr>
            <p:nvPr/>
          </p:nvGraphicFramePr>
          <p:xfrm>
            <a:off x="5286380" y="1357298"/>
            <a:ext cx="2143125" cy="428625"/>
          </p:xfrm>
          <a:graphic>
            <a:graphicData uri="http://schemas.openxmlformats.org/presentationml/2006/ole">
              <p:oleObj spid="_x0000_s32770" name="数式" r:id="rId3" imgW="1143000" imgH="228600" progId="Equation.3">
                <p:embed/>
              </p:oleObj>
            </a:graphicData>
          </a:graphic>
        </p:graphicFrame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5286380" y="2214554"/>
            <a:ext cx="1857375" cy="904875"/>
          </p:xfrm>
          <a:graphic>
            <a:graphicData uri="http://schemas.openxmlformats.org/presentationml/2006/ole">
              <p:oleObj spid="_x0000_s32771" name="数式" r:id="rId4" imgW="990360" imgH="482400" progId="Equation.3">
                <p:embed/>
              </p:oleObj>
            </a:graphicData>
          </a:graphic>
        </p:graphicFrame>
      </p:grpSp>
      <p:pic>
        <p:nvPicPr>
          <p:cNvPr id="19463" name="Picture 7" descr="E:\GAP_photo\IMG_2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36010"/>
            <a:ext cx="4071966" cy="3053975"/>
          </a:xfrm>
          <a:prstGeom prst="rect">
            <a:avLst/>
          </a:prstGeom>
          <a:noFill/>
        </p:spPr>
      </p:pic>
      <p:pic>
        <p:nvPicPr>
          <p:cNvPr id="26" name="Picture 3" descr="E:\Photo_GAP\121CANON\IMG_2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811" y="1317392"/>
            <a:ext cx="3524279" cy="2643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テキスト ボックス 1"/>
          <p:cNvSpPr txBox="1"/>
          <p:nvPr/>
        </p:nvSpPr>
        <p:spPr>
          <a:xfrm>
            <a:off x="142844" y="210901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プロトン・ガンマ線照射試験</a:t>
            </a:r>
            <a:r>
              <a:rPr kumimoji="1" lang="ja-JP" altLang="en-US" sz="2000" dirty="0" smtClean="0"/>
              <a:t>　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28926" y="570287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(10 </a:t>
            </a:r>
            <a:r>
              <a:rPr kumimoji="1" lang="ja-JP" altLang="en-US" dirty="0" smtClean="0"/>
              <a:t>年分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28926" y="620294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破壊試験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5008" y="148216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若狭湾エネルギー研究センター</a:t>
            </a:r>
            <a:endParaRPr kumimoji="1" lang="en-US" altLang="ja-JP" dirty="0" smtClean="0"/>
          </a:p>
          <a:p>
            <a:r>
              <a:rPr lang="ja-JP" altLang="en-US" dirty="0" smtClean="0"/>
              <a:t>放射線医学総合研究所</a:t>
            </a:r>
            <a:endParaRPr lang="en-US" altLang="ja-JP" dirty="0" smtClean="0"/>
          </a:p>
          <a:p>
            <a:r>
              <a:rPr kumimoji="1" lang="ja-JP" altLang="en-US" dirty="0" smtClean="0"/>
              <a:t>都立産業技術研究センター</a:t>
            </a:r>
            <a:endParaRPr kumimoji="1" lang="ja-JP" altLang="en-US" dirty="0"/>
          </a:p>
        </p:txBody>
      </p:sp>
      <p:sp>
        <p:nvSpPr>
          <p:cNvPr id="28" name="テキスト ボックス 13"/>
          <p:cNvSpPr txBox="1">
            <a:spLocks noChangeArrowheads="1"/>
          </p:cNvSpPr>
          <p:nvPr/>
        </p:nvSpPr>
        <p:spPr bwMode="auto">
          <a:xfrm>
            <a:off x="4572000" y="4786322"/>
            <a:ext cx="46549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aseline="30000" dirty="0"/>
              <a:t>60</a:t>
            </a:r>
            <a:r>
              <a:rPr lang="en-US" altLang="ja-JP" sz="2000" dirty="0"/>
              <a:t>Co </a:t>
            </a:r>
            <a:r>
              <a:rPr lang="ja-JP" altLang="en-US" sz="2000" dirty="0"/>
              <a:t>を </a:t>
            </a:r>
            <a:r>
              <a:rPr lang="en-US" altLang="ja-JP" sz="2000" dirty="0"/>
              <a:t>10k, 20k, 25k, 30k, 40krad </a:t>
            </a:r>
            <a:r>
              <a:rPr lang="ja-JP" altLang="en-US" sz="2000" dirty="0" smtClean="0"/>
              <a:t>照射</a:t>
            </a:r>
            <a:endParaRPr lang="en-US" altLang="ja-JP" sz="2000" dirty="0"/>
          </a:p>
          <a:p>
            <a:r>
              <a:rPr lang="ja-JP" altLang="en-US" sz="2000" dirty="0"/>
              <a:t>ほとんどの部品は</a:t>
            </a:r>
            <a:r>
              <a:rPr lang="en-US" altLang="ja-JP" sz="2000" dirty="0"/>
              <a:t>25krad </a:t>
            </a:r>
            <a:r>
              <a:rPr lang="ja-JP" altLang="en-US" sz="2000" dirty="0"/>
              <a:t>でも</a:t>
            </a:r>
            <a:r>
              <a:rPr lang="ja-JP" altLang="en-US" sz="2000" dirty="0" smtClean="0"/>
              <a:t>大丈夫だが</a:t>
            </a:r>
            <a:endParaRPr lang="en-US" altLang="ja-JP" sz="2000" dirty="0" smtClean="0"/>
          </a:p>
          <a:p>
            <a:r>
              <a:rPr lang="ja-JP" altLang="en-US" sz="2000" dirty="0" smtClean="0"/>
              <a:t>消費</a:t>
            </a:r>
            <a:r>
              <a:rPr lang="ja-JP" altLang="en-US" sz="2000" dirty="0"/>
              <a:t>電力</a:t>
            </a:r>
            <a:r>
              <a:rPr lang="ja-JP" altLang="en-US" sz="2000" dirty="0" smtClean="0"/>
              <a:t>が若干多く</a:t>
            </a:r>
            <a:r>
              <a:rPr lang="ja-JP" altLang="en-US" sz="2000" dirty="0"/>
              <a:t>なるものもある。</a:t>
            </a:r>
          </a:p>
          <a:p>
            <a:r>
              <a:rPr lang="ja-JP" altLang="en-US" sz="2000" dirty="0"/>
              <a:t>オペアンプ、コンパレータ、発信器など</a:t>
            </a:r>
            <a:r>
              <a:rPr lang="ja-JP" altLang="en-US" sz="2000" dirty="0" smtClean="0"/>
              <a:t>は</a:t>
            </a:r>
            <a:endParaRPr lang="en-US" altLang="ja-JP" sz="2000" dirty="0" smtClean="0"/>
          </a:p>
          <a:p>
            <a:r>
              <a:rPr lang="en-US" altLang="ja-JP" sz="2000" dirty="0" smtClean="0"/>
              <a:t>40krad </a:t>
            </a:r>
            <a:r>
              <a:rPr lang="ja-JP" altLang="en-US" sz="2000" dirty="0"/>
              <a:t>でも</a:t>
            </a:r>
            <a:r>
              <a:rPr lang="ja-JP" altLang="en-US" sz="2000" dirty="0" smtClean="0"/>
              <a:t>性能は変化しない。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72000" y="432465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ガンマ線試験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4282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57620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481908" y="1559470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06" y="113084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2008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5369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2009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8707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2010</a:t>
            </a:r>
            <a:endParaRPr kumimoji="1"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282" y="1559470"/>
            <a:ext cx="2643206" cy="4286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14282" y="2110050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3857620" y="2116686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214282" y="2482734"/>
            <a:ext cx="2928958" cy="31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040130" y="246696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の完成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66894" y="3597834"/>
            <a:ext cx="1747850" cy="331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818549" y="3956707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衛星インターフェース試験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857488" y="5435178"/>
            <a:ext cx="2500330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10408" y="5444232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FM </a:t>
            </a:r>
            <a:r>
              <a:rPr lang="ja-JP" altLang="en-US" dirty="0" smtClean="0"/>
              <a:t>の製作</a:t>
            </a:r>
            <a:endParaRPr lang="ja-JP" altLang="en-US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7486670" y="2091000"/>
          <a:ext cx="144304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09"/>
                <a:gridCol w="288609"/>
                <a:gridCol w="288609"/>
                <a:gridCol w="288609"/>
                <a:gridCol w="28860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1390628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55970" y="394483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66894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51833" y="326184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回路部品のプロトン照射</a:t>
            </a:r>
            <a:r>
              <a:rPr kumimoji="1" lang="ja-JP" altLang="en-US" dirty="0" smtClean="0"/>
              <a:t>試験（２回）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929322" y="6187658"/>
            <a:ext cx="2143140" cy="364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535838" y="619456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総合試験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714744" y="358764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10423" y="357697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 打ち上げ予定</a:t>
            </a:r>
            <a:endParaRPr kumimoji="1" lang="ja-JP" altLang="en-US" dirty="0"/>
          </a:p>
        </p:txBody>
      </p:sp>
      <p:sp>
        <p:nvSpPr>
          <p:cNvPr id="36" name="星 5 35"/>
          <p:cNvSpPr/>
          <p:nvPr/>
        </p:nvSpPr>
        <p:spPr>
          <a:xfrm>
            <a:off x="8572528" y="3467440"/>
            <a:ext cx="414366" cy="4143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857620" y="5806996"/>
            <a:ext cx="2643206" cy="342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536898" y="5801422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9" name="フローチャート : 組合せ 38"/>
          <p:cNvSpPr/>
          <p:nvPr/>
        </p:nvSpPr>
        <p:spPr>
          <a:xfrm>
            <a:off x="1857356" y="2252654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95430" y="1838314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1" name="フローチャート : 組合せ 40"/>
          <p:cNvSpPr/>
          <p:nvPr/>
        </p:nvSpPr>
        <p:spPr>
          <a:xfrm>
            <a:off x="2752712" y="5246822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10722" y="4832482"/>
            <a:ext cx="64953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pic>
        <p:nvPicPr>
          <p:cNvPr id="25602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050" y="4028340"/>
            <a:ext cx="849544" cy="1329486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142844" y="214290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6600"/>
                </a:solidFill>
              </a:rPr>
              <a:t>おおまかなスケジュール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0034" y="2845621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43240" y="285749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回路部品のガンマ線照射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46" name="フローチャート : 組合せ 45"/>
          <p:cNvSpPr/>
          <p:nvPr/>
        </p:nvSpPr>
        <p:spPr>
          <a:xfrm>
            <a:off x="2766114" y="1357298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71736" y="90962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現在</a:t>
            </a:r>
            <a:endParaRPr kumimoji="1" lang="ja-JP" altLang="en-US" dirty="0"/>
          </a:p>
        </p:txBody>
      </p:sp>
      <p:sp>
        <p:nvSpPr>
          <p:cNvPr id="48" name="フローチャート : 組合せ 47"/>
          <p:cNvSpPr/>
          <p:nvPr/>
        </p:nvSpPr>
        <p:spPr>
          <a:xfrm>
            <a:off x="8681180" y="3160492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01090" y="2746152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214282" y="2130974"/>
            <a:ext cx="3561976" cy="381474"/>
            <a:chOff x="214282" y="2130974"/>
            <a:chExt cx="3561976" cy="381474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857620" y="2131241"/>
            <a:ext cx="3561976" cy="381474"/>
            <a:chOff x="214282" y="2130974"/>
            <a:chExt cx="3561976" cy="381474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485024" y="2107491"/>
            <a:ext cx="1444694" cy="381474"/>
            <a:chOff x="7485024" y="2107491"/>
            <a:chExt cx="1444694" cy="381474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7485024" y="21074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7770776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56528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342280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628032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2849114" y="2841730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143240" y="433355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387473" y="4345552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KEK </a:t>
            </a:r>
            <a:r>
              <a:rPr lang="ja-JP" altLang="en-US" dirty="0" smtClean="0"/>
              <a:t>高偏光Ｘ線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1643050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kumimoji="1" lang="en-US" altLang="ja-JP" sz="2400" b="1" dirty="0" smtClean="0"/>
              <a:t>PM</a:t>
            </a:r>
            <a:r>
              <a:rPr lang="ja-JP" altLang="en-US" sz="2400" b="1" dirty="0" smtClean="0"/>
              <a:t>品は </a:t>
            </a:r>
            <a:r>
              <a:rPr lang="en-US" altLang="ja-JP" sz="2400" b="1" dirty="0" smtClean="0"/>
              <a:t>H20</a:t>
            </a:r>
            <a:r>
              <a:rPr lang="ja-JP" altLang="en-US" sz="2400" b="1" dirty="0" smtClean="0"/>
              <a:t>年 </a:t>
            </a:r>
            <a:r>
              <a:rPr lang="en-US" altLang="ja-JP" sz="2400" b="1" dirty="0" smtClean="0"/>
              <a:t>10 </a:t>
            </a:r>
            <a:r>
              <a:rPr lang="ja-JP" altLang="en-US" sz="2400" b="1" dirty="0" smtClean="0"/>
              <a:t>月完成予定で、同時に </a:t>
            </a:r>
            <a:r>
              <a:rPr lang="en-US" altLang="ja-JP" sz="2400" b="1" dirty="0" smtClean="0"/>
              <a:t>FM </a:t>
            </a:r>
            <a:r>
              <a:rPr lang="ja-JP" altLang="en-US" sz="2400" b="1" dirty="0" smtClean="0"/>
              <a:t>製作へ移行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2571744"/>
            <a:ext cx="874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kumimoji="1" lang="ja-JP" altLang="en-US" sz="2400" b="1" dirty="0" smtClean="0"/>
              <a:t>ミッション期間中に、</a:t>
            </a:r>
            <a:r>
              <a:rPr lang="en-US" altLang="ja-JP" sz="2400" b="1" dirty="0" smtClean="0"/>
              <a:t>GRB </a:t>
            </a:r>
            <a:r>
              <a:rPr lang="ja-JP" altLang="en-US" sz="2400" b="1" dirty="0" smtClean="0"/>
              <a:t>から数例、かに星雲、</a:t>
            </a:r>
            <a:r>
              <a:rPr lang="en-US" altLang="ja-JP" sz="2400" b="1" dirty="0" smtClean="0"/>
              <a:t>SGR (</a:t>
            </a:r>
            <a:r>
              <a:rPr lang="ja-JP" altLang="en-US" sz="2400" b="1" dirty="0" smtClean="0"/>
              <a:t>マグネター</a:t>
            </a:r>
            <a:r>
              <a:rPr lang="en-US" altLang="ja-JP" sz="2400" b="1" dirty="0" smtClean="0"/>
              <a:t>)</a:t>
            </a:r>
          </a:p>
          <a:p>
            <a:r>
              <a:rPr lang="ja-JP" altLang="en-US" sz="2400" b="1" dirty="0" smtClean="0"/>
              <a:t>     の偏光観測が可能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85723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2010 </a:t>
            </a:r>
            <a:r>
              <a:rPr lang="ja-JP" altLang="en-US" sz="2400" b="1" dirty="0" smtClean="0"/>
              <a:t>年 </a:t>
            </a:r>
            <a:r>
              <a:rPr lang="en-US" altLang="ja-JP" sz="2400" b="1" dirty="0" smtClean="0"/>
              <a:t>5 </a:t>
            </a:r>
            <a:r>
              <a:rPr lang="ja-JP" altLang="en-US" sz="2400" b="1" dirty="0" smtClean="0"/>
              <a:t>月打ち上げ予定の小型ソーラーセイル実証機に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偏光計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</a:t>
            </a:r>
            <a:endParaRPr kumimoji="1" lang="ja-JP" altLang="en-US" sz="2400" b="1" dirty="0"/>
          </a:p>
        </p:txBody>
      </p:sp>
      <p:pic>
        <p:nvPicPr>
          <p:cNvPr id="11" name="図 10" descr="IMG_2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79" y="3500438"/>
            <a:ext cx="4397377" cy="32980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4282" y="2071678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kumimoji="1" lang="en-US" altLang="ja-JP" sz="2400" b="1" dirty="0" smtClean="0"/>
              <a:t>PM</a:t>
            </a:r>
            <a:r>
              <a:rPr lang="ja-JP" altLang="en-US" sz="2400" b="1" dirty="0" smtClean="0"/>
              <a:t> を用いた各種環境試験を実施</a:t>
            </a:r>
            <a:endParaRPr kumimoji="1" lang="ja-JP" altLang="en-US" sz="2400" b="1" dirty="0"/>
          </a:p>
        </p:txBody>
      </p:sp>
      <p:pic>
        <p:nvPicPr>
          <p:cNvPr id="16" name="図 15" descr="IMG_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23" y="3500438"/>
            <a:ext cx="2158987" cy="1619240"/>
          </a:xfrm>
          <a:prstGeom prst="rect">
            <a:avLst/>
          </a:prstGeom>
        </p:spPr>
      </p:pic>
      <p:pic>
        <p:nvPicPr>
          <p:cNvPr id="17" name="図 16" descr="IMG_2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167" y="3500438"/>
            <a:ext cx="2135174" cy="1601381"/>
          </a:xfrm>
          <a:prstGeom prst="rect">
            <a:avLst/>
          </a:prstGeom>
        </p:spPr>
      </p:pic>
      <p:pic>
        <p:nvPicPr>
          <p:cNvPr id="18" name="図 17" descr="IMG_2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2" y="5179230"/>
            <a:ext cx="2143141" cy="1607356"/>
          </a:xfrm>
          <a:prstGeom prst="rect">
            <a:avLst/>
          </a:prstGeom>
        </p:spPr>
      </p:pic>
      <p:pic>
        <p:nvPicPr>
          <p:cNvPr id="19" name="図 18" descr="IMG_2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9200" y="5179230"/>
            <a:ext cx="2143141" cy="160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596</Words>
  <Application>Microsoft Office PowerPoint</Application>
  <PresentationFormat>画面に合わせる (4:3)</PresentationFormat>
  <Paragraphs>149</Paragraphs>
  <Slides>9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Office テーマ</vt:lpstr>
      <vt:lpstr>数式</vt:lpstr>
      <vt:lpstr>スライド 1</vt:lpstr>
      <vt:lpstr>ガンマ線バースト  　</vt:lpstr>
      <vt:lpstr>過去の観測 – RHESSI ＆ INTEGRAL –　  </vt:lpstr>
      <vt:lpstr>小型ソーラーセイル実証機 と GRB 偏光計：GAP</vt:lpstr>
      <vt:lpstr>スライド 5</vt:lpstr>
      <vt:lpstr>スライド 6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106</cp:revision>
  <dcterms:created xsi:type="dcterms:W3CDTF">2008-03-11T12:24:58Z</dcterms:created>
  <dcterms:modified xsi:type="dcterms:W3CDTF">2008-12-28T14:42:55Z</dcterms:modified>
</cp:coreProperties>
</file>