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80" r:id="rId4"/>
    <p:sldId id="282" r:id="rId5"/>
    <p:sldId id="261" r:id="rId6"/>
    <p:sldId id="285" r:id="rId7"/>
    <p:sldId id="290" r:id="rId8"/>
    <p:sldId id="281" r:id="rId9"/>
    <p:sldId id="291" r:id="rId10"/>
    <p:sldId id="264" r:id="rId11"/>
    <p:sldId id="266" r:id="rId12"/>
    <p:sldId id="272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99FF"/>
    <a:srgbClr val="006600"/>
    <a:srgbClr val="C6D9F1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94660"/>
  </p:normalViewPr>
  <p:slideViewPr>
    <p:cSldViewPr>
      <p:cViewPr>
        <p:scale>
          <a:sx n="60" d="100"/>
          <a:sy n="60" d="100"/>
        </p:scale>
        <p:origin x="-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E064F-0057-4AB2-816A-2E8531F25E53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31977"/>
            <a:ext cx="4857784" cy="252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63032" y="341400"/>
            <a:ext cx="9041258" cy="2431435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5400" dirty="0" smtClean="0"/>
              <a:t>ガンマ線バースト偏光検出器</a:t>
            </a:r>
            <a:endParaRPr lang="en-US" altLang="ja-JP" sz="5400" dirty="0" smtClean="0"/>
          </a:p>
          <a:p>
            <a:pPr algn="ctr"/>
            <a:r>
              <a:rPr lang="en-US" altLang="ja-JP" sz="5400" dirty="0" smtClean="0"/>
              <a:t>GAP</a:t>
            </a:r>
            <a:r>
              <a:rPr lang="ja-JP" altLang="en-US" sz="5400" dirty="0" smtClean="0"/>
              <a:t>の偏光応答特性</a:t>
            </a:r>
            <a:endParaRPr lang="en-US" altLang="ja-JP" sz="5400" dirty="0" smtClean="0"/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（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4400" dirty="0" err="1" smtClean="0"/>
              <a:t>mma</a:t>
            </a:r>
            <a:r>
              <a:rPr lang="en-US" altLang="ja-JP" sz="4400" dirty="0" smtClean="0"/>
              <a:t>-ray burst 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400" dirty="0" err="1" smtClean="0"/>
              <a:t>olarimeter</a:t>
            </a:r>
            <a:r>
              <a:rPr lang="en-US" altLang="ja-JP" sz="4400" dirty="0" smtClean="0"/>
              <a:t> : </a:t>
            </a:r>
            <a:r>
              <a:rPr lang="en-US" altLang="ja-JP" sz="4400" dirty="0" smtClean="0">
                <a:solidFill>
                  <a:srgbClr val="FF0000"/>
                </a:solidFill>
              </a:rPr>
              <a:t>GAP</a:t>
            </a:r>
            <a:r>
              <a:rPr lang="ja-JP" altLang="en-US" sz="4400" dirty="0" smtClean="0">
                <a:solidFill>
                  <a:schemeClr val="tx1"/>
                </a:solidFill>
              </a:rPr>
              <a:t>）</a:t>
            </a:r>
            <a:endParaRPr kumimoji="1" lang="en-US" altLang="ja-JP" sz="4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2927521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米徳大輔</a:t>
            </a:r>
            <a:r>
              <a:rPr lang="ja-JP" altLang="en-US" sz="3200" b="1" dirty="0" smtClean="0"/>
              <a:t> （金沢大学）</a:t>
            </a:r>
            <a:endParaRPr lang="en-US" altLang="ja-JP" sz="3200" b="1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400" b="1" dirty="0" smtClean="0"/>
              <a:t>村上敏夫</a:t>
            </a:r>
            <a:r>
              <a:rPr lang="ja-JP" altLang="en-US" sz="2400" b="1" dirty="0" smtClean="0"/>
              <a:t>、 児玉芳樹、 </a:t>
            </a:r>
            <a:r>
              <a:rPr kumimoji="1" lang="ja-JP" altLang="en-US" sz="2400" b="1" dirty="0" smtClean="0"/>
              <a:t>江村尚美、 </a:t>
            </a:r>
            <a:r>
              <a:rPr lang="ja-JP" altLang="en-US" sz="2400" b="1" dirty="0" smtClean="0"/>
              <a:t>藤本大史 </a:t>
            </a:r>
            <a:r>
              <a:rPr kumimoji="1" lang="ja-JP" altLang="en-US" sz="2400" b="1" dirty="0" smtClean="0"/>
              <a:t>（金沢大）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郡司修一、 岸本</a:t>
            </a:r>
            <a:r>
              <a:rPr lang="ja-JP" altLang="en-US" sz="2400" b="1" dirty="0" smtClean="0">
                <a:latin typeface="Calibri" pitchFamily="34" charset="0"/>
              </a:rPr>
              <a:t>佑二、東海林礼之</a:t>
            </a:r>
            <a:r>
              <a:rPr lang="ja-JP" altLang="en-US" sz="2400" b="1" dirty="0" smtClean="0"/>
              <a:t> 、 田中佑磨（山形大）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三原建弘　（理研）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久保信 （クリアパルス）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817" y="6068817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ＭＳ Ｐゴシック" pitchFamily="50" charset="-128"/>
                <a:ea typeface="ＭＳ Ｐゴシック" pitchFamily="50" charset="-128"/>
              </a:rPr>
              <a:t>日本物理学会　第</a:t>
            </a:r>
            <a:r>
              <a:rPr lang="en-US" altLang="zh-CN" dirty="0" smtClean="0">
                <a:latin typeface="ＭＳ Ｐゴシック" pitchFamily="50" charset="-128"/>
                <a:ea typeface="ＭＳ Ｐゴシック" pitchFamily="50" charset="-128"/>
              </a:rPr>
              <a:t>64</a:t>
            </a:r>
            <a:r>
              <a:rPr lang="zh-CN" altLang="en-US" dirty="0" smtClean="0">
                <a:latin typeface="ＭＳ Ｐゴシック" pitchFamily="50" charset="-128"/>
                <a:ea typeface="ＭＳ Ｐゴシック" pitchFamily="50" charset="-128"/>
              </a:rPr>
              <a:t>回年次大会</a:t>
            </a:r>
            <a:endParaRPr lang="en-US" altLang="zh-CN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（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2009/03/28 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）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9969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線コネクタ 4"/>
          <p:cNvCxnSpPr/>
          <p:nvPr/>
        </p:nvCxnSpPr>
        <p:spPr>
          <a:xfrm rot="5400000" flipH="1" flipV="1">
            <a:off x="2607455" y="4536289"/>
            <a:ext cx="292895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10800000">
            <a:off x="1142976" y="3071810"/>
            <a:ext cx="292895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 rot="16200000">
            <a:off x="-1966545" y="2924245"/>
            <a:ext cx="47420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偏光検出期待値   </a:t>
            </a:r>
            <a:r>
              <a:rPr kumimoji="1" lang="en-US" altLang="ja-JP" sz="2800" dirty="0" smtClean="0"/>
              <a:t>GRB/yr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(3σ)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71802" y="6334780"/>
            <a:ext cx="33345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MDP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(GRB </a:t>
            </a:r>
            <a:r>
              <a:rPr lang="ja-JP" altLang="en-US" sz="2800" dirty="0" err="1" smtClean="0"/>
              <a:t>の偏</a:t>
            </a:r>
            <a:r>
              <a:rPr lang="ja-JP" altLang="en-US" sz="2800" dirty="0" smtClean="0"/>
              <a:t>光度</a:t>
            </a:r>
            <a:r>
              <a:rPr lang="en-US" altLang="ja-JP" sz="2800" dirty="0" smtClean="0"/>
              <a:t>)</a:t>
            </a:r>
            <a:endParaRPr kumimoji="1" lang="en-US" altLang="ja-JP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2976" y="571480"/>
            <a:ext cx="4740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前方</a:t>
            </a:r>
            <a:r>
              <a:rPr lang="en-US" altLang="ja-JP" sz="2400" b="1" dirty="0" smtClean="0"/>
              <a:t>π</a:t>
            </a:r>
            <a:r>
              <a:rPr lang="ja-JP" altLang="en-US" sz="2400" b="1" dirty="0" smtClean="0"/>
              <a:t>ステラジアンで発生したＧＲＢ</a:t>
            </a:r>
            <a:endParaRPr lang="en-US" altLang="ja-JP" sz="2400" b="1" dirty="0" smtClean="0"/>
          </a:p>
          <a:p>
            <a:r>
              <a:rPr lang="ja-JP" altLang="en-US" sz="2400" b="1" dirty="0" smtClean="0">
                <a:solidFill>
                  <a:srgbClr val="FF0000"/>
                </a:solidFill>
              </a:rPr>
              <a:t>前方３０度以内で発生したＧＲＢ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rot="16200000" flipV="1">
            <a:off x="4508182" y="4207198"/>
            <a:ext cx="3571900" cy="152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0800000">
            <a:off x="1142976" y="2428868"/>
            <a:ext cx="51435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78482" y="27860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8482" y="2143116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4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7686" y="3829955"/>
            <a:ext cx="397455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全面照射：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検出効率 </a:t>
            </a:r>
            <a:r>
              <a:rPr kumimoji="1" lang="en-US" altLang="ja-JP" sz="2800" dirty="0" smtClean="0"/>
              <a:t>22% @ 100 </a:t>
            </a:r>
            <a:r>
              <a:rPr kumimoji="1" lang="en-US" altLang="ja-JP" sz="2800" dirty="0" err="1" smtClean="0"/>
              <a:t>keV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M-factor   25% @ 100 </a:t>
            </a:r>
            <a:r>
              <a:rPr lang="en-US" altLang="ja-JP" sz="2800" dirty="0" err="1" smtClean="0"/>
              <a:t>keV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14282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857620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481908" y="1559470"/>
            <a:ext cx="142876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06" y="113084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2008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5369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2009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08707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2010</a:t>
            </a:r>
            <a:endParaRPr kumimoji="1" lang="ja-JP" altLang="en-US" sz="2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14282" y="1559470"/>
            <a:ext cx="4500594" cy="4286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14282" y="2110050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3857620" y="2116686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214282" y="2482734"/>
            <a:ext cx="3214710" cy="303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183006" y="246696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の完成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966894" y="3597834"/>
            <a:ext cx="1747850" cy="331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14282" y="3947702"/>
            <a:ext cx="2408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衛星インターフェース試験</a:t>
            </a:r>
            <a:endParaRPr lang="ja-JP" altLang="en-US" sz="1600" dirty="0"/>
          </a:p>
        </p:txBody>
      </p:sp>
      <p:grpSp>
        <p:nvGrpSpPr>
          <p:cNvPr id="103" name="グループ化 102"/>
          <p:cNvGrpSpPr/>
          <p:nvPr/>
        </p:nvGrpSpPr>
        <p:grpSpPr>
          <a:xfrm>
            <a:off x="3857620" y="2479110"/>
            <a:ext cx="2071702" cy="378386"/>
            <a:chOff x="3857620" y="2479110"/>
            <a:chExt cx="2071702" cy="378386"/>
          </a:xfrm>
        </p:grpSpPr>
        <p:sp>
          <p:nvSpPr>
            <p:cNvPr id="22" name="正方形/長方形 21"/>
            <p:cNvSpPr/>
            <p:nvPr/>
          </p:nvSpPr>
          <p:spPr>
            <a:xfrm>
              <a:off x="3857620" y="2479110"/>
              <a:ext cx="2071702" cy="3783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429124" y="2488164"/>
              <a:ext cx="1002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FM </a:t>
              </a:r>
              <a:r>
                <a:rPr lang="ja-JP" altLang="en-US" dirty="0" smtClean="0"/>
                <a:t>製作</a:t>
              </a:r>
              <a:endParaRPr lang="ja-JP" altLang="en-US" dirty="0"/>
            </a:p>
          </p:txBody>
        </p:sp>
      </p:grp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7486670" y="2091000"/>
          <a:ext cx="144304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09"/>
                <a:gridCol w="288609"/>
                <a:gridCol w="288609"/>
                <a:gridCol w="288609"/>
                <a:gridCol w="28860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1390628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55970" y="3944832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66894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4282" y="3261840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回路部品のプロトン照射</a:t>
            </a:r>
            <a:r>
              <a:rPr kumimoji="1" lang="ja-JP" altLang="en-US" dirty="0" smtClean="0"/>
              <a:t>試験（２回）</a:t>
            </a:r>
            <a:endParaRPr kumimoji="1" lang="ja-JP" altLang="en-US" dirty="0"/>
          </a:p>
        </p:txBody>
      </p:sp>
      <p:grpSp>
        <p:nvGrpSpPr>
          <p:cNvPr id="102" name="グループ化 101"/>
          <p:cNvGrpSpPr/>
          <p:nvPr/>
        </p:nvGrpSpPr>
        <p:grpSpPr>
          <a:xfrm>
            <a:off x="5929322" y="6187658"/>
            <a:ext cx="2143140" cy="376240"/>
            <a:chOff x="5929322" y="6187658"/>
            <a:chExt cx="2143140" cy="376240"/>
          </a:xfrm>
        </p:grpSpPr>
        <p:sp>
          <p:nvSpPr>
            <p:cNvPr id="31" name="正方形/長方形 30"/>
            <p:cNvSpPr/>
            <p:nvPr/>
          </p:nvSpPr>
          <p:spPr>
            <a:xfrm>
              <a:off x="5929322" y="6187658"/>
              <a:ext cx="2143140" cy="364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00826" y="619456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総合試験</a:t>
              </a:r>
              <a:endParaRPr lang="ja-JP" altLang="en-US" dirty="0"/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2143108" y="358764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単体試験</a:t>
            </a:r>
            <a:endParaRPr lang="ja-JP" altLang="en-US" dirty="0"/>
          </a:p>
        </p:txBody>
      </p:sp>
      <p:sp>
        <p:nvSpPr>
          <p:cNvPr id="36" name="星 5 35"/>
          <p:cNvSpPr/>
          <p:nvPr/>
        </p:nvSpPr>
        <p:spPr>
          <a:xfrm>
            <a:off x="8572528" y="3467440"/>
            <a:ext cx="414366" cy="4143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6" name="グループ化 95"/>
          <p:cNvGrpSpPr/>
          <p:nvPr/>
        </p:nvGrpSpPr>
        <p:grpSpPr>
          <a:xfrm>
            <a:off x="3857620" y="4330584"/>
            <a:ext cx="2071702" cy="384300"/>
            <a:chOff x="3857620" y="5786454"/>
            <a:chExt cx="2071702" cy="384300"/>
          </a:xfrm>
        </p:grpSpPr>
        <p:sp>
          <p:nvSpPr>
            <p:cNvPr id="37" name="正方形/長方形 36"/>
            <p:cNvSpPr/>
            <p:nvPr/>
          </p:nvSpPr>
          <p:spPr>
            <a:xfrm>
              <a:off x="3857620" y="5786454"/>
              <a:ext cx="2071702" cy="3843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143372" y="5801422"/>
              <a:ext cx="1463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FM </a:t>
              </a:r>
              <a:r>
                <a:rPr lang="ja-JP" altLang="en-US" dirty="0" smtClean="0"/>
                <a:t>単体試験</a:t>
              </a:r>
              <a:endParaRPr lang="ja-JP" altLang="en-US" dirty="0"/>
            </a:p>
          </p:txBody>
        </p:sp>
      </p:grpSp>
      <p:pic>
        <p:nvPicPr>
          <p:cNvPr id="25602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050" y="4028340"/>
            <a:ext cx="849544" cy="1329486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142844" y="214290"/>
            <a:ext cx="488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6600"/>
                </a:solidFill>
              </a:rPr>
              <a:t>おおまかなスケジュール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00034" y="2845621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ローチャート : 組合せ 45"/>
          <p:cNvSpPr/>
          <p:nvPr/>
        </p:nvSpPr>
        <p:spPr>
          <a:xfrm>
            <a:off x="3334229" y="1357298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139851" y="909620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現在</a:t>
            </a:r>
            <a:endParaRPr kumimoji="1" lang="ja-JP" altLang="en-US" dirty="0"/>
          </a:p>
        </p:txBody>
      </p:sp>
      <p:sp>
        <p:nvSpPr>
          <p:cNvPr id="48" name="フローチャート : 組合せ 47"/>
          <p:cNvSpPr/>
          <p:nvPr/>
        </p:nvSpPr>
        <p:spPr>
          <a:xfrm>
            <a:off x="8681180" y="3160492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01090" y="2746152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214282" y="2130974"/>
            <a:ext cx="3561976" cy="381474"/>
            <a:chOff x="214282" y="2130974"/>
            <a:chExt cx="3561976" cy="381474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3857620" y="2131241"/>
            <a:ext cx="3561976" cy="381474"/>
            <a:chOff x="214282" y="2130974"/>
            <a:chExt cx="3561976" cy="381474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7485024" y="2107491"/>
            <a:ext cx="1444694" cy="381474"/>
            <a:chOff x="7485024" y="2107491"/>
            <a:chExt cx="1444694" cy="381474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7485024" y="21074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7770776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56528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8342280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628032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正方形/長方形 81"/>
          <p:cNvSpPr/>
          <p:nvPr/>
        </p:nvSpPr>
        <p:spPr>
          <a:xfrm>
            <a:off x="2849114" y="2841730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3143240" y="433355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00100" y="4357694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KEK </a:t>
            </a:r>
            <a:r>
              <a:rPr lang="ja-JP" altLang="en-US" dirty="0" smtClean="0"/>
              <a:t>高偏光Ｘ線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 rot="1800000">
            <a:off x="6792263" y="637035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打ち上げまで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ヶ月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4282" y="2857496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回路部品のガンマ線照射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4429124" y="2873262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706328" y="2857496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センサー組配</a:t>
            </a:r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4730642" y="3238826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000628" y="321468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センサー＆エレキ結合</a:t>
            </a:r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4723250" y="3596016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000628" y="36311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電源回路製作</a:t>
            </a:r>
            <a:endParaRPr kumimoji="1" lang="ja-JP" altLang="en-US" dirty="0"/>
          </a:p>
        </p:txBody>
      </p:sp>
      <p:sp>
        <p:nvSpPr>
          <p:cNvPr id="95" name="正方形/長方形 94"/>
          <p:cNvSpPr/>
          <p:nvPr/>
        </p:nvSpPr>
        <p:spPr>
          <a:xfrm>
            <a:off x="5337158" y="5807648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638676" y="5845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振動試験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321392" y="50720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真空試験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929322" y="5429264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熱サイクル試験</a:t>
            </a:r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5032160" y="507207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5032160" y="542926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5621394" y="5445030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5619430" y="3968972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929322" y="4000504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ソフト</a:t>
            </a:r>
            <a:r>
              <a:rPr kumimoji="1" lang="en-US" altLang="ja-JP" dirty="0" smtClean="0"/>
              <a:t>FIX</a:t>
            </a:r>
            <a:endParaRPr kumimoji="1" lang="ja-JP" altLang="en-US" dirty="0"/>
          </a:p>
        </p:txBody>
      </p:sp>
      <p:sp>
        <p:nvSpPr>
          <p:cNvPr id="107" name="正方形/長方形 106"/>
          <p:cNvSpPr/>
          <p:nvPr/>
        </p:nvSpPr>
        <p:spPr>
          <a:xfrm>
            <a:off x="4159138" y="4714884"/>
            <a:ext cx="57150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714876" y="4730650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センサー受け入れ試験</a:t>
            </a:r>
            <a:endParaRPr kumimoji="1" lang="ja-JP" altLang="en-US" dirty="0"/>
          </a:p>
        </p:txBody>
      </p:sp>
      <p:sp>
        <p:nvSpPr>
          <p:cNvPr id="109" name="正方形/長方形 108"/>
          <p:cNvSpPr/>
          <p:nvPr/>
        </p:nvSpPr>
        <p:spPr>
          <a:xfrm>
            <a:off x="214282" y="2143116"/>
            <a:ext cx="3500462" cy="4444922"/>
          </a:xfrm>
          <a:prstGeom prst="rect">
            <a:avLst/>
          </a:prstGeom>
          <a:solidFill>
            <a:srgbClr val="D9D9D9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21429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まとめ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2857496"/>
            <a:ext cx="840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フライトモデルの製作を開始し、センサー部が組み上がった。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282" y="1857364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KEK </a:t>
            </a:r>
            <a:r>
              <a:rPr lang="ja-JP" altLang="en-US" sz="2400" b="1" dirty="0" smtClean="0"/>
              <a:t>放射光を用いた実験とシミュレーションとの比較から、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      </a:t>
            </a:r>
            <a:r>
              <a:rPr lang="ja-JP" altLang="en-US" sz="2400" b="1" dirty="0" smtClean="0"/>
              <a:t>幾何学的な系統誤差は</a:t>
            </a:r>
            <a:r>
              <a:rPr lang="en-US" altLang="ja-JP" sz="2400" b="1" dirty="0" smtClean="0"/>
              <a:t>(PM</a:t>
            </a:r>
            <a:r>
              <a:rPr lang="ja-JP" altLang="en-US" sz="2400" b="1" dirty="0" smtClean="0"/>
              <a:t>では</a:t>
            </a:r>
            <a:r>
              <a:rPr lang="en-US" altLang="ja-JP" sz="2400" b="1" dirty="0" smtClean="0"/>
              <a:t>)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2% </a:t>
            </a:r>
            <a:r>
              <a:rPr lang="ja-JP" altLang="en-US" sz="2400" b="1" dirty="0" smtClean="0"/>
              <a:t>程度と考えられる。</a:t>
            </a:r>
            <a:endParaRPr lang="en-US" altLang="ja-JP" sz="2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954929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2010 </a:t>
            </a:r>
            <a:r>
              <a:rPr lang="ja-JP" altLang="en-US" sz="2400" b="1" dirty="0" smtClean="0"/>
              <a:t>年夏期に打ち上げ予定の小型ソーラーセイル実証機に</a:t>
            </a:r>
            <a:endParaRPr lang="en-US" altLang="ja-JP" sz="2400" b="1" dirty="0" smtClean="0"/>
          </a:p>
          <a:p>
            <a:r>
              <a:rPr kumimoji="1" lang="en-US" altLang="ja-JP" sz="2400" b="1" dirty="0" smtClean="0"/>
              <a:t>      GRB </a:t>
            </a:r>
            <a:r>
              <a:rPr kumimoji="1" lang="ja-JP" altLang="en-US" sz="2400" b="1" dirty="0" smtClean="0"/>
              <a:t>偏光観測装置</a:t>
            </a:r>
            <a:r>
              <a:rPr kumimoji="1" lang="en-US" altLang="ja-JP" sz="2400" b="1" dirty="0" smtClean="0"/>
              <a:t>(GAP) </a:t>
            </a:r>
            <a:r>
              <a:rPr kumimoji="1" lang="ja-JP" altLang="en-US" sz="2400" b="1" dirty="0" smtClean="0"/>
              <a:t>を搭載する</a:t>
            </a:r>
            <a:endParaRPr kumimoji="1" lang="ja-JP" altLang="en-US" sz="2400" b="1" dirty="0"/>
          </a:p>
        </p:txBody>
      </p:sp>
      <p:pic>
        <p:nvPicPr>
          <p:cNvPr id="11" name="図 10" descr="IMG_2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79" y="3500438"/>
            <a:ext cx="4397377" cy="3298033"/>
          </a:xfrm>
          <a:prstGeom prst="rect">
            <a:avLst/>
          </a:prstGeom>
        </p:spPr>
      </p:pic>
      <p:pic>
        <p:nvPicPr>
          <p:cNvPr id="16" name="図 15" descr="IMG_2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23" y="3500438"/>
            <a:ext cx="2158987" cy="1619240"/>
          </a:xfrm>
          <a:prstGeom prst="rect">
            <a:avLst/>
          </a:prstGeom>
        </p:spPr>
      </p:pic>
      <p:pic>
        <p:nvPicPr>
          <p:cNvPr id="17" name="図 16" descr="IMG_2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7167" y="3500438"/>
            <a:ext cx="2135174" cy="1601381"/>
          </a:xfrm>
          <a:prstGeom prst="rect">
            <a:avLst/>
          </a:prstGeom>
        </p:spPr>
      </p:pic>
      <p:pic>
        <p:nvPicPr>
          <p:cNvPr id="18" name="図 17" descr="IMG_2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2" y="5179230"/>
            <a:ext cx="2143141" cy="1607356"/>
          </a:xfrm>
          <a:prstGeom prst="rect">
            <a:avLst/>
          </a:prstGeom>
        </p:spPr>
      </p:pic>
      <p:pic>
        <p:nvPicPr>
          <p:cNvPr id="19" name="図 18" descr="IMG_2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9200" y="5179230"/>
            <a:ext cx="2143141" cy="160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36507"/>
            <a:ext cx="5394331" cy="720725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rgbClr val="006600"/>
                </a:solidFill>
              </a:rPr>
              <a:t>プロンプトの放射メカニズム　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18904" y="214290"/>
            <a:ext cx="33393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ガンマ線偏光</a:t>
            </a:r>
            <a:r>
              <a:rPr lang="ja-JP" altLang="en-US" sz="3200" dirty="0" smtClean="0"/>
              <a:t>が鍵</a:t>
            </a:r>
            <a:endParaRPr kumimoji="1" lang="ja-JP" altLang="en-US" sz="3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4282" y="2071678"/>
            <a:ext cx="4532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■ シンクロトロンか、ジッターか？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■ 磁場は揃っているか、ランダムか？</a:t>
            </a:r>
            <a:endParaRPr lang="en-US" altLang="ja-JP" sz="2000" b="1" dirty="0" smtClean="0"/>
          </a:p>
          <a:p>
            <a:r>
              <a:rPr kumimoji="1" lang="ja-JP" altLang="en-US" sz="2000" b="1" dirty="0" smtClean="0"/>
              <a:t>■ </a:t>
            </a:r>
            <a:r>
              <a:rPr lang="ja-JP" altLang="en-US" sz="2000" b="1" dirty="0" smtClean="0"/>
              <a:t>ユニフォームジェットか、パッチ</a:t>
            </a:r>
            <a:r>
              <a:rPr lang="en-US" altLang="ja-JP" sz="2000" b="1" dirty="0" smtClean="0"/>
              <a:t>―</a:t>
            </a:r>
            <a:r>
              <a:rPr lang="ja-JP" altLang="en-US" sz="2000" b="1" dirty="0" smtClean="0"/>
              <a:t>か</a:t>
            </a:r>
            <a:r>
              <a:rPr kumimoji="1" lang="ja-JP" altLang="en-US" sz="2000" b="1" dirty="0" smtClean="0"/>
              <a:t>？</a:t>
            </a:r>
            <a:endParaRPr kumimoji="1" lang="ja-JP" altLang="en-US" sz="2000" b="1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491660" y="3277750"/>
            <a:ext cx="1643074" cy="3286148"/>
            <a:chOff x="1214414" y="1643050"/>
            <a:chExt cx="2286016" cy="4572032"/>
          </a:xfrm>
        </p:grpSpPr>
        <p:sp>
          <p:nvSpPr>
            <p:cNvPr id="34" name="円/楕円 33"/>
            <p:cNvSpPr/>
            <p:nvPr/>
          </p:nvSpPr>
          <p:spPr>
            <a:xfrm>
              <a:off x="1214414" y="1643050"/>
              <a:ext cx="2286016" cy="2286016"/>
            </a:xfrm>
            <a:prstGeom prst="ellipse">
              <a:avLst/>
            </a:prstGeom>
            <a:solidFill>
              <a:srgbClr val="C6D9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1373518" y="1801692"/>
              <a:ext cx="2039708" cy="1928826"/>
            </a:xfrm>
            <a:custGeom>
              <a:avLst/>
              <a:gdLst>
                <a:gd name="connsiteX0" fmla="*/ 937956 w 1855271"/>
                <a:gd name="connsiteY0" fmla="*/ 796775 h 1754415"/>
                <a:gd name="connsiteX1" fmla="*/ 1095611 w 1855271"/>
                <a:gd name="connsiteY1" fmla="*/ 717947 h 1754415"/>
                <a:gd name="connsiteX2" fmla="*/ 1142908 w 1855271"/>
                <a:gd name="connsiteY2" fmla="*/ 749479 h 1754415"/>
                <a:gd name="connsiteX3" fmla="*/ 1158673 w 1855271"/>
                <a:gd name="connsiteY3" fmla="*/ 796775 h 1754415"/>
                <a:gd name="connsiteX4" fmla="*/ 1142908 w 1855271"/>
                <a:gd name="connsiteY4" fmla="*/ 907134 h 1754415"/>
                <a:gd name="connsiteX5" fmla="*/ 1095611 w 1855271"/>
                <a:gd name="connsiteY5" fmla="*/ 954430 h 1754415"/>
                <a:gd name="connsiteX6" fmla="*/ 1001018 w 1855271"/>
                <a:gd name="connsiteY6" fmla="*/ 1001727 h 1754415"/>
                <a:gd name="connsiteX7" fmla="*/ 796066 w 1855271"/>
                <a:gd name="connsiteY7" fmla="*/ 954430 h 1754415"/>
                <a:gd name="connsiteX8" fmla="*/ 748770 w 1855271"/>
                <a:gd name="connsiteY8" fmla="*/ 907134 h 1754415"/>
                <a:gd name="connsiteX9" fmla="*/ 780301 w 1855271"/>
                <a:gd name="connsiteY9" fmla="*/ 686416 h 1754415"/>
                <a:gd name="connsiteX10" fmla="*/ 843363 w 1855271"/>
                <a:gd name="connsiteY10" fmla="*/ 591823 h 1754415"/>
                <a:gd name="connsiteX11" fmla="*/ 890660 w 1855271"/>
                <a:gd name="connsiteY11" fmla="*/ 576058 h 1754415"/>
                <a:gd name="connsiteX12" fmla="*/ 1142908 w 1855271"/>
                <a:gd name="connsiteY12" fmla="*/ 591823 h 1754415"/>
                <a:gd name="connsiteX13" fmla="*/ 1190204 w 1855271"/>
                <a:gd name="connsiteY13" fmla="*/ 607589 h 1754415"/>
                <a:gd name="connsiteX14" fmla="*/ 1237501 w 1855271"/>
                <a:gd name="connsiteY14" fmla="*/ 654885 h 1754415"/>
                <a:gd name="connsiteX15" fmla="*/ 1284797 w 1855271"/>
                <a:gd name="connsiteY15" fmla="*/ 686416 h 1754415"/>
                <a:gd name="connsiteX16" fmla="*/ 1316328 w 1855271"/>
                <a:gd name="connsiteY16" fmla="*/ 844072 h 1754415"/>
                <a:gd name="connsiteX17" fmla="*/ 1300563 w 1855271"/>
                <a:gd name="connsiteY17" fmla="*/ 954430 h 1754415"/>
                <a:gd name="connsiteX18" fmla="*/ 1269032 w 1855271"/>
                <a:gd name="connsiteY18" fmla="*/ 1049023 h 1754415"/>
                <a:gd name="connsiteX19" fmla="*/ 1221735 w 1855271"/>
                <a:gd name="connsiteY19" fmla="*/ 1096320 h 1754415"/>
                <a:gd name="connsiteX20" fmla="*/ 1142908 w 1855271"/>
                <a:gd name="connsiteY20" fmla="*/ 1175147 h 1754415"/>
                <a:gd name="connsiteX21" fmla="*/ 1048315 w 1855271"/>
                <a:gd name="connsiteY21" fmla="*/ 1206679 h 1754415"/>
                <a:gd name="connsiteX22" fmla="*/ 764535 w 1855271"/>
                <a:gd name="connsiteY22" fmla="*/ 1190913 h 1754415"/>
                <a:gd name="connsiteX23" fmla="*/ 669942 w 1855271"/>
                <a:gd name="connsiteY23" fmla="*/ 1159382 h 1754415"/>
                <a:gd name="connsiteX24" fmla="*/ 575349 w 1855271"/>
                <a:gd name="connsiteY24" fmla="*/ 1112085 h 1754415"/>
                <a:gd name="connsiteX25" fmla="*/ 559584 w 1855271"/>
                <a:gd name="connsiteY25" fmla="*/ 1049023 h 1754415"/>
                <a:gd name="connsiteX26" fmla="*/ 528053 w 1855271"/>
                <a:gd name="connsiteY26" fmla="*/ 907134 h 1754415"/>
                <a:gd name="connsiteX27" fmla="*/ 543818 w 1855271"/>
                <a:gd name="connsiteY27" fmla="*/ 733713 h 1754415"/>
                <a:gd name="connsiteX28" fmla="*/ 622646 w 1855271"/>
                <a:gd name="connsiteY28" fmla="*/ 591823 h 1754415"/>
                <a:gd name="connsiteX29" fmla="*/ 669942 w 1855271"/>
                <a:gd name="connsiteY29" fmla="*/ 560292 h 1754415"/>
                <a:gd name="connsiteX30" fmla="*/ 717239 w 1855271"/>
                <a:gd name="connsiteY30" fmla="*/ 512996 h 1754415"/>
                <a:gd name="connsiteX31" fmla="*/ 827597 w 1855271"/>
                <a:gd name="connsiteY31" fmla="*/ 481465 h 1754415"/>
                <a:gd name="connsiteX32" fmla="*/ 969487 w 1855271"/>
                <a:gd name="connsiteY32" fmla="*/ 449934 h 1754415"/>
                <a:gd name="connsiteX33" fmla="*/ 1205970 w 1855271"/>
                <a:gd name="connsiteY33" fmla="*/ 481465 h 1754415"/>
                <a:gd name="connsiteX34" fmla="*/ 1253266 w 1855271"/>
                <a:gd name="connsiteY34" fmla="*/ 497230 h 1754415"/>
                <a:gd name="connsiteX35" fmla="*/ 1347860 w 1855271"/>
                <a:gd name="connsiteY35" fmla="*/ 560292 h 1754415"/>
                <a:gd name="connsiteX36" fmla="*/ 1395156 w 1855271"/>
                <a:gd name="connsiteY36" fmla="*/ 591823 h 1754415"/>
                <a:gd name="connsiteX37" fmla="*/ 1473984 w 1855271"/>
                <a:gd name="connsiteY37" fmla="*/ 733713 h 1754415"/>
                <a:gd name="connsiteX38" fmla="*/ 1489749 w 1855271"/>
                <a:gd name="connsiteY38" fmla="*/ 812541 h 1754415"/>
                <a:gd name="connsiteX39" fmla="*/ 1458218 w 1855271"/>
                <a:gd name="connsiteY39" fmla="*/ 1049023 h 1754415"/>
                <a:gd name="connsiteX40" fmla="*/ 1426687 w 1855271"/>
                <a:gd name="connsiteY40" fmla="*/ 1143616 h 1754415"/>
                <a:gd name="connsiteX41" fmla="*/ 1363625 w 1855271"/>
                <a:gd name="connsiteY41" fmla="*/ 1238210 h 1754415"/>
                <a:gd name="connsiteX42" fmla="*/ 1269032 w 1855271"/>
                <a:gd name="connsiteY42" fmla="*/ 1301272 h 1754415"/>
                <a:gd name="connsiteX43" fmla="*/ 1221735 w 1855271"/>
                <a:gd name="connsiteY43" fmla="*/ 1332803 h 1754415"/>
                <a:gd name="connsiteX44" fmla="*/ 1127142 w 1855271"/>
                <a:gd name="connsiteY44" fmla="*/ 1364334 h 1754415"/>
                <a:gd name="connsiteX45" fmla="*/ 796066 w 1855271"/>
                <a:gd name="connsiteY45" fmla="*/ 1348568 h 1754415"/>
                <a:gd name="connsiteX46" fmla="*/ 748770 w 1855271"/>
                <a:gd name="connsiteY46" fmla="*/ 1332803 h 1754415"/>
                <a:gd name="connsiteX47" fmla="*/ 622646 w 1855271"/>
                <a:gd name="connsiteY47" fmla="*/ 1301272 h 1754415"/>
                <a:gd name="connsiteX48" fmla="*/ 559584 w 1855271"/>
                <a:gd name="connsiteY48" fmla="*/ 1285506 h 1754415"/>
                <a:gd name="connsiteX49" fmla="*/ 512287 w 1855271"/>
                <a:gd name="connsiteY49" fmla="*/ 1269741 h 1754415"/>
                <a:gd name="connsiteX50" fmla="*/ 449225 w 1855271"/>
                <a:gd name="connsiteY50" fmla="*/ 1175147 h 1754415"/>
                <a:gd name="connsiteX51" fmla="*/ 417694 w 1855271"/>
                <a:gd name="connsiteY51" fmla="*/ 1127851 h 1754415"/>
                <a:gd name="connsiteX52" fmla="*/ 401928 w 1855271"/>
                <a:gd name="connsiteY52" fmla="*/ 1017492 h 1754415"/>
                <a:gd name="connsiteX53" fmla="*/ 370397 w 1855271"/>
                <a:gd name="connsiteY53" fmla="*/ 922899 h 1754415"/>
                <a:gd name="connsiteX54" fmla="*/ 386163 w 1855271"/>
                <a:gd name="connsiteY54" fmla="*/ 654885 h 1754415"/>
                <a:gd name="connsiteX55" fmla="*/ 449225 w 1855271"/>
                <a:gd name="connsiteY55" fmla="*/ 512996 h 1754415"/>
                <a:gd name="connsiteX56" fmla="*/ 512287 w 1855271"/>
                <a:gd name="connsiteY56" fmla="*/ 402637 h 1754415"/>
                <a:gd name="connsiteX57" fmla="*/ 733004 w 1855271"/>
                <a:gd name="connsiteY57" fmla="*/ 308044 h 1754415"/>
                <a:gd name="connsiteX58" fmla="*/ 922191 w 1855271"/>
                <a:gd name="connsiteY58" fmla="*/ 276513 h 1754415"/>
                <a:gd name="connsiteX59" fmla="*/ 1190204 w 1855271"/>
                <a:gd name="connsiteY59" fmla="*/ 292279 h 1754415"/>
                <a:gd name="connsiteX60" fmla="*/ 1284797 w 1855271"/>
                <a:gd name="connsiteY60" fmla="*/ 355341 h 1754415"/>
                <a:gd name="connsiteX61" fmla="*/ 1426687 w 1855271"/>
                <a:gd name="connsiteY61" fmla="*/ 481465 h 1754415"/>
                <a:gd name="connsiteX62" fmla="*/ 1505515 w 1855271"/>
                <a:gd name="connsiteY62" fmla="*/ 576058 h 1754415"/>
                <a:gd name="connsiteX63" fmla="*/ 1552811 w 1855271"/>
                <a:gd name="connsiteY63" fmla="*/ 670651 h 1754415"/>
                <a:gd name="connsiteX64" fmla="*/ 1584342 w 1855271"/>
                <a:gd name="connsiteY64" fmla="*/ 765244 h 1754415"/>
                <a:gd name="connsiteX65" fmla="*/ 1631639 w 1855271"/>
                <a:gd name="connsiteY65" fmla="*/ 859837 h 1754415"/>
                <a:gd name="connsiteX66" fmla="*/ 1615873 w 1855271"/>
                <a:gd name="connsiteY66" fmla="*/ 1127851 h 1754415"/>
                <a:gd name="connsiteX67" fmla="*/ 1568577 w 1855271"/>
                <a:gd name="connsiteY67" fmla="*/ 1222444 h 1754415"/>
                <a:gd name="connsiteX68" fmla="*/ 1552811 w 1855271"/>
                <a:gd name="connsiteY68" fmla="*/ 1269741 h 1754415"/>
                <a:gd name="connsiteX69" fmla="*/ 1473984 w 1855271"/>
                <a:gd name="connsiteY69" fmla="*/ 1348568 h 1754415"/>
                <a:gd name="connsiteX70" fmla="*/ 1379391 w 1855271"/>
                <a:gd name="connsiteY70" fmla="*/ 1411630 h 1754415"/>
                <a:gd name="connsiteX71" fmla="*/ 1332094 w 1855271"/>
                <a:gd name="connsiteY71" fmla="*/ 1458927 h 1754415"/>
                <a:gd name="connsiteX72" fmla="*/ 1237501 w 1855271"/>
                <a:gd name="connsiteY72" fmla="*/ 1490458 h 1754415"/>
                <a:gd name="connsiteX73" fmla="*/ 1095611 w 1855271"/>
                <a:gd name="connsiteY73" fmla="*/ 1553520 h 1754415"/>
                <a:gd name="connsiteX74" fmla="*/ 1048315 w 1855271"/>
                <a:gd name="connsiteY74" fmla="*/ 1569285 h 1754415"/>
                <a:gd name="connsiteX75" fmla="*/ 1001018 w 1855271"/>
                <a:gd name="connsiteY75" fmla="*/ 1585051 h 1754415"/>
                <a:gd name="connsiteX76" fmla="*/ 859128 w 1855271"/>
                <a:gd name="connsiteY76" fmla="*/ 1569285 h 1754415"/>
                <a:gd name="connsiteX77" fmla="*/ 764535 w 1855271"/>
                <a:gd name="connsiteY77" fmla="*/ 1537754 h 1754415"/>
                <a:gd name="connsiteX78" fmla="*/ 717239 w 1855271"/>
                <a:gd name="connsiteY78" fmla="*/ 1521989 h 1754415"/>
                <a:gd name="connsiteX79" fmla="*/ 622646 w 1855271"/>
                <a:gd name="connsiteY79" fmla="*/ 1474692 h 1754415"/>
                <a:gd name="connsiteX80" fmla="*/ 575349 w 1855271"/>
                <a:gd name="connsiteY80" fmla="*/ 1443161 h 1754415"/>
                <a:gd name="connsiteX81" fmla="*/ 480756 w 1855271"/>
                <a:gd name="connsiteY81" fmla="*/ 1411630 h 1754415"/>
                <a:gd name="connsiteX82" fmla="*/ 433460 w 1855271"/>
                <a:gd name="connsiteY82" fmla="*/ 1395865 h 1754415"/>
                <a:gd name="connsiteX83" fmla="*/ 401928 w 1855271"/>
                <a:gd name="connsiteY83" fmla="*/ 1364334 h 1754415"/>
                <a:gd name="connsiteX84" fmla="*/ 354632 w 1855271"/>
                <a:gd name="connsiteY84" fmla="*/ 1332803 h 1754415"/>
                <a:gd name="connsiteX85" fmla="*/ 291570 w 1855271"/>
                <a:gd name="connsiteY85" fmla="*/ 1190913 h 1754415"/>
                <a:gd name="connsiteX86" fmla="*/ 244273 w 1855271"/>
                <a:gd name="connsiteY86" fmla="*/ 1049023 h 1754415"/>
                <a:gd name="connsiteX87" fmla="*/ 228508 w 1855271"/>
                <a:gd name="connsiteY87" fmla="*/ 1001727 h 1754415"/>
                <a:gd name="connsiteX88" fmla="*/ 212742 w 1855271"/>
                <a:gd name="connsiteY88" fmla="*/ 938665 h 1754415"/>
                <a:gd name="connsiteX89" fmla="*/ 212742 w 1855271"/>
                <a:gd name="connsiteY89" fmla="*/ 512996 h 1754415"/>
                <a:gd name="connsiteX90" fmla="*/ 307335 w 1855271"/>
                <a:gd name="connsiteY90" fmla="*/ 323810 h 1754415"/>
                <a:gd name="connsiteX91" fmla="*/ 354632 w 1855271"/>
                <a:gd name="connsiteY91" fmla="*/ 292279 h 1754415"/>
                <a:gd name="connsiteX92" fmla="*/ 386163 w 1855271"/>
                <a:gd name="connsiteY92" fmla="*/ 260747 h 1754415"/>
                <a:gd name="connsiteX93" fmla="*/ 543818 w 1855271"/>
                <a:gd name="connsiteY93" fmla="*/ 213451 h 1754415"/>
                <a:gd name="connsiteX94" fmla="*/ 591115 w 1855271"/>
                <a:gd name="connsiteY94" fmla="*/ 197685 h 1754415"/>
                <a:gd name="connsiteX95" fmla="*/ 654177 w 1855271"/>
                <a:gd name="connsiteY95" fmla="*/ 181920 h 1754415"/>
                <a:gd name="connsiteX96" fmla="*/ 748770 w 1855271"/>
                <a:gd name="connsiteY96" fmla="*/ 150389 h 1754415"/>
                <a:gd name="connsiteX97" fmla="*/ 1190204 w 1855271"/>
                <a:gd name="connsiteY97" fmla="*/ 166154 h 1754415"/>
                <a:gd name="connsiteX98" fmla="*/ 1284797 w 1855271"/>
                <a:gd name="connsiteY98" fmla="*/ 197685 h 1754415"/>
                <a:gd name="connsiteX99" fmla="*/ 1332094 w 1855271"/>
                <a:gd name="connsiteY99" fmla="*/ 229216 h 1754415"/>
                <a:gd name="connsiteX100" fmla="*/ 1379391 w 1855271"/>
                <a:gd name="connsiteY100" fmla="*/ 244982 h 1754415"/>
                <a:gd name="connsiteX101" fmla="*/ 1410922 w 1855271"/>
                <a:gd name="connsiteY101" fmla="*/ 292279 h 1754415"/>
                <a:gd name="connsiteX102" fmla="*/ 1458218 w 1855271"/>
                <a:gd name="connsiteY102" fmla="*/ 339575 h 1754415"/>
                <a:gd name="connsiteX103" fmla="*/ 1537046 w 1855271"/>
                <a:gd name="connsiteY103" fmla="*/ 481465 h 1754415"/>
                <a:gd name="connsiteX104" fmla="*/ 1584342 w 1855271"/>
                <a:gd name="connsiteY104" fmla="*/ 512996 h 1754415"/>
                <a:gd name="connsiteX105" fmla="*/ 1600108 w 1855271"/>
                <a:gd name="connsiteY105" fmla="*/ 560292 h 1754415"/>
                <a:gd name="connsiteX106" fmla="*/ 1694701 w 1855271"/>
                <a:gd name="connsiteY106" fmla="*/ 654885 h 1754415"/>
                <a:gd name="connsiteX107" fmla="*/ 1757763 w 1855271"/>
                <a:gd name="connsiteY107" fmla="*/ 796775 h 1754415"/>
                <a:gd name="connsiteX108" fmla="*/ 1805060 w 1855271"/>
                <a:gd name="connsiteY108" fmla="*/ 1080554 h 1754415"/>
                <a:gd name="connsiteX109" fmla="*/ 1757763 w 1855271"/>
                <a:gd name="connsiteY109" fmla="*/ 1364334 h 1754415"/>
                <a:gd name="connsiteX110" fmla="*/ 1694701 w 1855271"/>
                <a:gd name="connsiteY110" fmla="*/ 1458927 h 1754415"/>
                <a:gd name="connsiteX111" fmla="*/ 1552811 w 1855271"/>
                <a:gd name="connsiteY111" fmla="*/ 1553520 h 1754415"/>
                <a:gd name="connsiteX112" fmla="*/ 1505515 w 1855271"/>
                <a:gd name="connsiteY112" fmla="*/ 1585051 h 1754415"/>
                <a:gd name="connsiteX113" fmla="*/ 1410922 w 1855271"/>
                <a:gd name="connsiteY113" fmla="*/ 1616582 h 1754415"/>
                <a:gd name="connsiteX114" fmla="*/ 1363625 w 1855271"/>
                <a:gd name="connsiteY114" fmla="*/ 1632347 h 1754415"/>
                <a:gd name="connsiteX115" fmla="*/ 1269032 w 1855271"/>
                <a:gd name="connsiteY115" fmla="*/ 1695410 h 1754415"/>
                <a:gd name="connsiteX116" fmla="*/ 1111377 w 1855271"/>
                <a:gd name="connsiteY116" fmla="*/ 1726941 h 1754415"/>
                <a:gd name="connsiteX117" fmla="*/ 606880 w 1855271"/>
                <a:gd name="connsiteY117" fmla="*/ 1679644 h 1754415"/>
                <a:gd name="connsiteX118" fmla="*/ 512287 w 1855271"/>
                <a:gd name="connsiteY118" fmla="*/ 1648113 h 1754415"/>
                <a:gd name="connsiteX119" fmla="*/ 417694 w 1855271"/>
                <a:gd name="connsiteY119" fmla="*/ 1585051 h 1754415"/>
                <a:gd name="connsiteX120" fmla="*/ 338866 w 1855271"/>
                <a:gd name="connsiteY120" fmla="*/ 1537754 h 1754415"/>
                <a:gd name="connsiteX121" fmla="*/ 291570 w 1855271"/>
                <a:gd name="connsiteY121" fmla="*/ 1490458 h 1754415"/>
                <a:gd name="connsiteX122" fmla="*/ 196977 w 1855271"/>
                <a:gd name="connsiteY122" fmla="*/ 1427396 h 1754415"/>
                <a:gd name="connsiteX123" fmla="*/ 133915 w 1855271"/>
                <a:gd name="connsiteY123" fmla="*/ 1348568 h 1754415"/>
                <a:gd name="connsiteX124" fmla="*/ 102384 w 1855271"/>
                <a:gd name="connsiteY124" fmla="*/ 1238210 h 1754415"/>
                <a:gd name="connsiteX125" fmla="*/ 70853 w 1855271"/>
                <a:gd name="connsiteY125" fmla="*/ 1143616 h 1754415"/>
                <a:gd name="connsiteX126" fmla="*/ 55087 w 1855271"/>
                <a:gd name="connsiteY126" fmla="*/ 1096320 h 1754415"/>
                <a:gd name="connsiteX127" fmla="*/ 39322 w 1855271"/>
                <a:gd name="connsiteY127" fmla="*/ 1017492 h 1754415"/>
                <a:gd name="connsiteX128" fmla="*/ 23556 w 1855271"/>
                <a:gd name="connsiteY128" fmla="*/ 970196 h 1754415"/>
                <a:gd name="connsiteX129" fmla="*/ 7791 w 1855271"/>
                <a:gd name="connsiteY129" fmla="*/ 891368 h 1754415"/>
                <a:gd name="connsiteX130" fmla="*/ 55087 w 1855271"/>
                <a:gd name="connsiteY130" fmla="*/ 434168 h 1754415"/>
                <a:gd name="connsiteX131" fmla="*/ 118149 w 1855271"/>
                <a:gd name="connsiteY131" fmla="*/ 292279 h 1754415"/>
                <a:gd name="connsiteX132" fmla="*/ 149680 w 1855271"/>
                <a:gd name="connsiteY132" fmla="*/ 260747 h 1754415"/>
                <a:gd name="connsiteX133" fmla="*/ 212742 w 1855271"/>
                <a:gd name="connsiteY133" fmla="*/ 181920 h 1754415"/>
                <a:gd name="connsiteX134" fmla="*/ 228508 w 1855271"/>
                <a:gd name="connsiteY134" fmla="*/ 134623 h 1754415"/>
                <a:gd name="connsiteX135" fmla="*/ 323101 w 1855271"/>
                <a:gd name="connsiteY135" fmla="*/ 103092 h 1754415"/>
                <a:gd name="connsiteX136" fmla="*/ 464991 w 1855271"/>
                <a:gd name="connsiteY136" fmla="*/ 55796 h 1754415"/>
                <a:gd name="connsiteX137" fmla="*/ 528053 w 1855271"/>
                <a:gd name="connsiteY137" fmla="*/ 40030 h 1754415"/>
                <a:gd name="connsiteX138" fmla="*/ 669942 w 1855271"/>
                <a:gd name="connsiteY138" fmla="*/ 8499 h 1754415"/>
                <a:gd name="connsiteX139" fmla="*/ 1174439 w 1855271"/>
                <a:gd name="connsiteY139" fmla="*/ 40030 h 1754415"/>
                <a:gd name="connsiteX140" fmla="*/ 1269032 w 1855271"/>
                <a:gd name="connsiteY140" fmla="*/ 87327 h 1754415"/>
                <a:gd name="connsiteX141" fmla="*/ 1316328 w 1855271"/>
                <a:gd name="connsiteY141" fmla="*/ 103092 h 1754415"/>
                <a:gd name="connsiteX142" fmla="*/ 1363625 w 1855271"/>
                <a:gd name="connsiteY142" fmla="*/ 134623 h 1754415"/>
                <a:gd name="connsiteX143" fmla="*/ 1410922 w 1855271"/>
                <a:gd name="connsiteY143" fmla="*/ 150389 h 1754415"/>
                <a:gd name="connsiteX144" fmla="*/ 1552811 w 1855271"/>
                <a:gd name="connsiteY144" fmla="*/ 244982 h 1754415"/>
                <a:gd name="connsiteX145" fmla="*/ 1647404 w 1855271"/>
                <a:gd name="connsiteY145" fmla="*/ 308044 h 1754415"/>
                <a:gd name="connsiteX146" fmla="*/ 1757763 w 1855271"/>
                <a:gd name="connsiteY146" fmla="*/ 449934 h 1754415"/>
                <a:gd name="connsiteX147" fmla="*/ 1820825 w 1855271"/>
                <a:gd name="connsiteY147" fmla="*/ 544527 h 1754415"/>
                <a:gd name="connsiteX148" fmla="*/ 1852356 w 1855271"/>
                <a:gd name="connsiteY148" fmla="*/ 607589 h 175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855271" h="1754415">
                  <a:moveTo>
                    <a:pt x="937956" y="796775"/>
                  </a:moveTo>
                  <a:cubicBezTo>
                    <a:pt x="1018749" y="675585"/>
                    <a:pt x="963638" y="695952"/>
                    <a:pt x="1095611" y="717947"/>
                  </a:cubicBezTo>
                  <a:cubicBezTo>
                    <a:pt x="1111377" y="728458"/>
                    <a:pt x="1131071" y="734683"/>
                    <a:pt x="1142908" y="749479"/>
                  </a:cubicBezTo>
                  <a:cubicBezTo>
                    <a:pt x="1153289" y="762456"/>
                    <a:pt x="1158673" y="780157"/>
                    <a:pt x="1158673" y="796775"/>
                  </a:cubicBezTo>
                  <a:cubicBezTo>
                    <a:pt x="1158673" y="833935"/>
                    <a:pt x="1156709" y="872632"/>
                    <a:pt x="1142908" y="907134"/>
                  </a:cubicBezTo>
                  <a:cubicBezTo>
                    <a:pt x="1134628" y="927835"/>
                    <a:pt x="1112739" y="940157"/>
                    <a:pt x="1095611" y="954430"/>
                  </a:cubicBezTo>
                  <a:cubicBezTo>
                    <a:pt x="1054861" y="988388"/>
                    <a:pt x="1048421" y="985926"/>
                    <a:pt x="1001018" y="1001727"/>
                  </a:cubicBezTo>
                  <a:cubicBezTo>
                    <a:pt x="882310" y="989856"/>
                    <a:pt x="866570" y="1013183"/>
                    <a:pt x="796066" y="954430"/>
                  </a:cubicBezTo>
                  <a:cubicBezTo>
                    <a:pt x="778938" y="940157"/>
                    <a:pt x="764535" y="922899"/>
                    <a:pt x="748770" y="907134"/>
                  </a:cubicBezTo>
                  <a:cubicBezTo>
                    <a:pt x="750496" y="888153"/>
                    <a:pt x="750629" y="739825"/>
                    <a:pt x="780301" y="686416"/>
                  </a:cubicBezTo>
                  <a:cubicBezTo>
                    <a:pt x="798705" y="653289"/>
                    <a:pt x="807412" y="603806"/>
                    <a:pt x="843363" y="591823"/>
                  </a:cubicBezTo>
                  <a:lnTo>
                    <a:pt x="890660" y="576058"/>
                  </a:lnTo>
                  <a:cubicBezTo>
                    <a:pt x="974743" y="581313"/>
                    <a:pt x="1059124" y="583004"/>
                    <a:pt x="1142908" y="591823"/>
                  </a:cubicBezTo>
                  <a:cubicBezTo>
                    <a:pt x="1159435" y="593563"/>
                    <a:pt x="1176377" y="598371"/>
                    <a:pt x="1190204" y="607589"/>
                  </a:cubicBezTo>
                  <a:cubicBezTo>
                    <a:pt x="1208755" y="619956"/>
                    <a:pt x="1220373" y="640612"/>
                    <a:pt x="1237501" y="654885"/>
                  </a:cubicBezTo>
                  <a:cubicBezTo>
                    <a:pt x="1252057" y="667015"/>
                    <a:pt x="1269032" y="675906"/>
                    <a:pt x="1284797" y="686416"/>
                  </a:cubicBezTo>
                  <a:cubicBezTo>
                    <a:pt x="1304213" y="744662"/>
                    <a:pt x="1316328" y="771606"/>
                    <a:pt x="1316328" y="844072"/>
                  </a:cubicBezTo>
                  <a:cubicBezTo>
                    <a:pt x="1316328" y="881231"/>
                    <a:pt x="1308919" y="918222"/>
                    <a:pt x="1300563" y="954430"/>
                  </a:cubicBezTo>
                  <a:cubicBezTo>
                    <a:pt x="1293089" y="986815"/>
                    <a:pt x="1292534" y="1025521"/>
                    <a:pt x="1269032" y="1049023"/>
                  </a:cubicBezTo>
                  <a:cubicBezTo>
                    <a:pt x="1253266" y="1064789"/>
                    <a:pt x="1236009" y="1079192"/>
                    <a:pt x="1221735" y="1096320"/>
                  </a:cubicBezTo>
                  <a:cubicBezTo>
                    <a:pt x="1181549" y="1144543"/>
                    <a:pt x="1204114" y="1147944"/>
                    <a:pt x="1142908" y="1175147"/>
                  </a:cubicBezTo>
                  <a:cubicBezTo>
                    <a:pt x="1112536" y="1188646"/>
                    <a:pt x="1048315" y="1206679"/>
                    <a:pt x="1048315" y="1206679"/>
                  </a:cubicBezTo>
                  <a:cubicBezTo>
                    <a:pt x="953722" y="1201424"/>
                    <a:pt x="858543" y="1202664"/>
                    <a:pt x="764535" y="1190913"/>
                  </a:cubicBezTo>
                  <a:cubicBezTo>
                    <a:pt x="731555" y="1186790"/>
                    <a:pt x="701473" y="1169892"/>
                    <a:pt x="669942" y="1159382"/>
                  </a:cubicBezTo>
                  <a:cubicBezTo>
                    <a:pt x="604672" y="1137625"/>
                    <a:pt x="636471" y="1152833"/>
                    <a:pt x="575349" y="1112085"/>
                  </a:cubicBezTo>
                  <a:cubicBezTo>
                    <a:pt x="570094" y="1091064"/>
                    <a:pt x="564284" y="1070175"/>
                    <a:pt x="559584" y="1049023"/>
                  </a:cubicBezTo>
                  <a:cubicBezTo>
                    <a:pt x="519554" y="868890"/>
                    <a:pt x="566501" y="1060929"/>
                    <a:pt x="528053" y="907134"/>
                  </a:cubicBezTo>
                  <a:cubicBezTo>
                    <a:pt x="533308" y="849327"/>
                    <a:pt x="535609" y="791175"/>
                    <a:pt x="543818" y="733713"/>
                  </a:cubicBezTo>
                  <a:cubicBezTo>
                    <a:pt x="549871" y="691344"/>
                    <a:pt x="599842" y="607026"/>
                    <a:pt x="622646" y="591823"/>
                  </a:cubicBezTo>
                  <a:cubicBezTo>
                    <a:pt x="638411" y="581313"/>
                    <a:pt x="655386" y="572422"/>
                    <a:pt x="669942" y="560292"/>
                  </a:cubicBezTo>
                  <a:cubicBezTo>
                    <a:pt x="687070" y="546019"/>
                    <a:pt x="698688" y="525363"/>
                    <a:pt x="717239" y="512996"/>
                  </a:cubicBezTo>
                  <a:cubicBezTo>
                    <a:pt x="731418" y="503544"/>
                    <a:pt x="818394" y="484094"/>
                    <a:pt x="827597" y="481465"/>
                  </a:cubicBezTo>
                  <a:cubicBezTo>
                    <a:pt x="936273" y="450415"/>
                    <a:pt x="798770" y="478386"/>
                    <a:pt x="969487" y="449934"/>
                  </a:cubicBezTo>
                  <a:cubicBezTo>
                    <a:pt x="1068004" y="459785"/>
                    <a:pt x="1118887" y="459694"/>
                    <a:pt x="1205970" y="481465"/>
                  </a:cubicBezTo>
                  <a:cubicBezTo>
                    <a:pt x="1222092" y="485495"/>
                    <a:pt x="1237501" y="491975"/>
                    <a:pt x="1253266" y="497230"/>
                  </a:cubicBezTo>
                  <a:lnTo>
                    <a:pt x="1347860" y="560292"/>
                  </a:lnTo>
                  <a:lnTo>
                    <a:pt x="1395156" y="591823"/>
                  </a:lnTo>
                  <a:cubicBezTo>
                    <a:pt x="1442123" y="662273"/>
                    <a:pt x="1457335" y="667116"/>
                    <a:pt x="1473984" y="733713"/>
                  </a:cubicBezTo>
                  <a:cubicBezTo>
                    <a:pt x="1480483" y="759709"/>
                    <a:pt x="1484494" y="786265"/>
                    <a:pt x="1489749" y="812541"/>
                  </a:cubicBezTo>
                  <a:cubicBezTo>
                    <a:pt x="1482156" y="888475"/>
                    <a:pt x="1478843" y="973399"/>
                    <a:pt x="1458218" y="1049023"/>
                  </a:cubicBezTo>
                  <a:cubicBezTo>
                    <a:pt x="1449473" y="1081088"/>
                    <a:pt x="1445123" y="1115961"/>
                    <a:pt x="1426687" y="1143616"/>
                  </a:cubicBezTo>
                  <a:cubicBezTo>
                    <a:pt x="1405666" y="1175147"/>
                    <a:pt x="1395156" y="1217189"/>
                    <a:pt x="1363625" y="1238210"/>
                  </a:cubicBezTo>
                  <a:lnTo>
                    <a:pt x="1269032" y="1301272"/>
                  </a:lnTo>
                  <a:cubicBezTo>
                    <a:pt x="1253266" y="1311782"/>
                    <a:pt x="1239711" y="1326811"/>
                    <a:pt x="1221735" y="1332803"/>
                  </a:cubicBezTo>
                  <a:lnTo>
                    <a:pt x="1127142" y="1364334"/>
                  </a:lnTo>
                  <a:cubicBezTo>
                    <a:pt x="1016783" y="1359079"/>
                    <a:pt x="906168" y="1357743"/>
                    <a:pt x="796066" y="1348568"/>
                  </a:cubicBezTo>
                  <a:cubicBezTo>
                    <a:pt x="779505" y="1347188"/>
                    <a:pt x="764803" y="1337175"/>
                    <a:pt x="748770" y="1332803"/>
                  </a:cubicBezTo>
                  <a:cubicBezTo>
                    <a:pt x="706962" y="1321401"/>
                    <a:pt x="664687" y="1311782"/>
                    <a:pt x="622646" y="1301272"/>
                  </a:cubicBezTo>
                  <a:cubicBezTo>
                    <a:pt x="601625" y="1296017"/>
                    <a:pt x="580140" y="1292358"/>
                    <a:pt x="559584" y="1285506"/>
                  </a:cubicBezTo>
                  <a:lnTo>
                    <a:pt x="512287" y="1269741"/>
                  </a:lnTo>
                  <a:lnTo>
                    <a:pt x="449225" y="1175147"/>
                  </a:lnTo>
                  <a:lnTo>
                    <a:pt x="417694" y="1127851"/>
                  </a:lnTo>
                  <a:cubicBezTo>
                    <a:pt x="412439" y="1091065"/>
                    <a:pt x="410284" y="1053700"/>
                    <a:pt x="401928" y="1017492"/>
                  </a:cubicBezTo>
                  <a:cubicBezTo>
                    <a:pt x="394454" y="985107"/>
                    <a:pt x="370397" y="922899"/>
                    <a:pt x="370397" y="922899"/>
                  </a:cubicBezTo>
                  <a:cubicBezTo>
                    <a:pt x="375652" y="833561"/>
                    <a:pt x="374588" y="743626"/>
                    <a:pt x="386163" y="654885"/>
                  </a:cubicBezTo>
                  <a:cubicBezTo>
                    <a:pt x="400519" y="544826"/>
                    <a:pt x="412465" y="586516"/>
                    <a:pt x="449225" y="512996"/>
                  </a:cubicBezTo>
                  <a:cubicBezTo>
                    <a:pt x="480479" y="450488"/>
                    <a:pt x="443669" y="463631"/>
                    <a:pt x="512287" y="402637"/>
                  </a:cubicBezTo>
                  <a:cubicBezTo>
                    <a:pt x="612040" y="313967"/>
                    <a:pt x="605448" y="350561"/>
                    <a:pt x="733004" y="308044"/>
                  </a:cubicBezTo>
                  <a:cubicBezTo>
                    <a:pt x="825447" y="277231"/>
                    <a:pt x="763784" y="294114"/>
                    <a:pt x="922191" y="276513"/>
                  </a:cubicBezTo>
                  <a:cubicBezTo>
                    <a:pt x="1011529" y="281768"/>
                    <a:pt x="1101156" y="283374"/>
                    <a:pt x="1190204" y="292279"/>
                  </a:cubicBezTo>
                  <a:cubicBezTo>
                    <a:pt x="1246878" y="297946"/>
                    <a:pt x="1241547" y="319299"/>
                    <a:pt x="1284797" y="355341"/>
                  </a:cubicBezTo>
                  <a:cubicBezTo>
                    <a:pt x="1355883" y="414580"/>
                    <a:pt x="1350028" y="366478"/>
                    <a:pt x="1426687" y="481465"/>
                  </a:cubicBezTo>
                  <a:cubicBezTo>
                    <a:pt x="1470586" y="547312"/>
                    <a:pt x="1444820" y="515363"/>
                    <a:pt x="1505515" y="576058"/>
                  </a:cubicBezTo>
                  <a:cubicBezTo>
                    <a:pt x="1563007" y="748538"/>
                    <a:pt x="1471316" y="487288"/>
                    <a:pt x="1552811" y="670651"/>
                  </a:cubicBezTo>
                  <a:cubicBezTo>
                    <a:pt x="1566310" y="701023"/>
                    <a:pt x="1565906" y="737589"/>
                    <a:pt x="1584342" y="765244"/>
                  </a:cubicBezTo>
                  <a:cubicBezTo>
                    <a:pt x="1625091" y="826368"/>
                    <a:pt x="1609881" y="794566"/>
                    <a:pt x="1631639" y="859837"/>
                  </a:cubicBezTo>
                  <a:cubicBezTo>
                    <a:pt x="1626384" y="949175"/>
                    <a:pt x="1624778" y="1038803"/>
                    <a:pt x="1615873" y="1127851"/>
                  </a:cubicBezTo>
                  <a:cubicBezTo>
                    <a:pt x="1610920" y="1177385"/>
                    <a:pt x="1590167" y="1179264"/>
                    <a:pt x="1568577" y="1222444"/>
                  </a:cubicBezTo>
                  <a:cubicBezTo>
                    <a:pt x="1561145" y="1237308"/>
                    <a:pt x="1560243" y="1254877"/>
                    <a:pt x="1552811" y="1269741"/>
                  </a:cubicBezTo>
                  <a:cubicBezTo>
                    <a:pt x="1519779" y="1335805"/>
                    <a:pt x="1528036" y="1303524"/>
                    <a:pt x="1473984" y="1348568"/>
                  </a:cubicBezTo>
                  <a:cubicBezTo>
                    <a:pt x="1395255" y="1414176"/>
                    <a:pt x="1462508" y="1383925"/>
                    <a:pt x="1379391" y="1411630"/>
                  </a:cubicBezTo>
                  <a:cubicBezTo>
                    <a:pt x="1363625" y="1427396"/>
                    <a:pt x="1351584" y="1448099"/>
                    <a:pt x="1332094" y="1458927"/>
                  </a:cubicBezTo>
                  <a:cubicBezTo>
                    <a:pt x="1303040" y="1475068"/>
                    <a:pt x="1265156" y="1472022"/>
                    <a:pt x="1237501" y="1490458"/>
                  </a:cubicBezTo>
                  <a:cubicBezTo>
                    <a:pt x="1162550" y="1540425"/>
                    <a:pt x="1208179" y="1515998"/>
                    <a:pt x="1095611" y="1553520"/>
                  </a:cubicBezTo>
                  <a:lnTo>
                    <a:pt x="1048315" y="1569285"/>
                  </a:lnTo>
                  <a:lnTo>
                    <a:pt x="1001018" y="1585051"/>
                  </a:lnTo>
                  <a:cubicBezTo>
                    <a:pt x="953721" y="1579796"/>
                    <a:pt x="905792" y="1578618"/>
                    <a:pt x="859128" y="1569285"/>
                  </a:cubicBezTo>
                  <a:cubicBezTo>
                    <a:pt x="826537" y="1562767"/>
                    <a:pt x="796066" y="1548264"/>
                    <a:pt x="764535" y="1537754"/>
                  </a:cubicBezTo>
                  <a:lnTo>
                    <a:pt x="717239" y="1521989"/>
                  </a:lnTo>
                  <a:cubicBezTo>
                    <a:pt x="581691" y="1431625"/>
                    <a:pt x="753190" y="1539965"/>
                    <a:pt x="622646" y="1474692"/>
                  </a:cubicBezTo>
                  <a:cubicBezTo>
                    <a:pt x="605699" y="1466218"/>
                    <a:pt x="592664" y="1450856"/>
                    <a:pt x="575349" y="1443161"/>
                  </a:cubicBezTo>
                  <a:cubicBezTo>
                    <a:pt x="544977" y="1429662"/>
                    <a:pt x="512287" y="1422140"/>
                    <a:pt x="480756" y="1411630"/>
                  </a:cubicBezTo>
                  <a:lnTo>
                    <a:pt x="433460" y="1395865"/>
                  </a:lnTo>
                  <a:cubicBezTo>
                    <a:pt x="422949" y="1385355"/>
                    <a:pt x="413535" y="1373619"/>
                    <a:pt x="401928" y="1364334"/>
                  </a:cubicBezTo>
                  <a:cubicBezTo>
                    <a:pt x="387132" y="1352498"/>
                    <a:pt x="368030" y="1346201"/>
                    <a:pt x="354632" y="1332803"/>
                  </a:cubicBezTo>
                  <a:cubicBezTo>
                    <a:pt x="317157" y="1295327"/>
                    <a:pt x="307181" y="1237745"/>
                    <a:pt x="291570" y="1190913"/>
                  </a:cubicBezTo>
                  <a:lnTo>
                    <a:pt x="244273" y="1049023"/>
                  </a:lnTo>
                  <a:cubicBezTo>
                    <a:pt x="239018" y="1033258"/>
                    <a:pt x="232539" y="1017849"/>
                    <a:pt x="228508" y="1001727"/>
                  </a:cubicBezTo>
                  <a:lnTo>
                    <a:pt x="212742" y="938665"/>
                  </a:lnTo>
                  <a:cubicBezTo>
                    <a:pt x="193955" y="750786"/>
                    <a:pt x="183908" y="734056"/>
                    <a:pt x="212742" y="512996"/>
                  </a:cubicBezTo>
                  <a:cubicBezTo>
                    <a:pt x="218737" y="467031"/>
                    <a:pt x="268615" y="349623"/>
                    <a:pt x="307335" y="323810"/>
                  </a:cubicBezTo>
                  <a:cubicBezTo>
                    <a:pt x="323101" y="313300"/>
                    <a:pt x="339836" y="304116"/>
                    <a:pt x="354632" y="292279"/>
                  </a:cubicBezTo>
                  <a:cubicBezTo>
                    <a:pt x="366239" y="282993"/>
                    <a:pt x="372868" y="267395"/>
                    <a:pt x="386163" y="260747"/>
                  </a:cubicBezTo>
                  <a:cubicBezTo>
                    <a:pt x="436120" y="235768"/>
                    <a:pt x="491011" y="228539"/>
                    <a:pt x="543818" y="213451"/>
                  </a:cubicBezTo>
                  <a:cubicBezTo>
                    <a:pt x="559797" y="208886"/>
                    <a:pt x="575136" y="202250"/>
                    <a:pt x="591115" y="197685"/>
                  </a:cubicBezTo>
                  <a:cubicBezTo>
                    <a:pt x="611949" y="191732"/>
                    <a:pt x="633423" y="188146"/>
                    <a:pt x="654177" y="181920"/>
                  </a:cubicBezTo>
                  <a:cubicBezTo>
                    <a:pt x="686012" y="172370"/>
                    <a:pt x="748770" y="150389"/>
                    <a:pt x="748770" y="150389"/>
                  </a:cubicBezTo>
                  <a:cubicBezTo>
                    <a:pt x="895915" y="155644"/>
                    <a:pt x="1043535" y="153213"/>
                    <a:pt x="1190204" y="166154"/>
                  </a:cubicBezTo>
                  <a:cubicBezTo>
                    <a:pt x="1223312" y="169075"/>
                    <a:pt x="1284797" y="197685"/>
                    <a:pt x="1284797" y="197685"/>
                  </a:cubicBezTo>
                  <a:cubicBezTo>
                    <a:pt x="1300563" y="208195"/>
                    <a:pt x="1315146" y="220742"/>
                    <a:pt x="1332094" y="229216"/>
                  </a:cubicBezTo>
                  <a:cubicBezTo>
                    <a:pt x="1346958" y="236648"/>
                    <a:pt x="1366414" y="234600"/>
                    <a:pt x="1379391" y="244982"/>
                  </a:cubicBezTo>
                  <a:cubicBezTo>
                    <a:pt x="1394187" y="256819"/>
                    <a:pt x="1398792" y="277723"/>
                    <a:pt x="1410922" y="292279"/>
                  </a:cubicBezTo>
                  <a:cubicBezTo>
                    <a:pt x="1425195" y="309407"/>
                    <a:pt x="1442453" y="323810"/>
                    <a:pt x="1458218" y="339575"/>
                  </a:cubicBezTo>
                  <a:cubicBezTo>
                    <a:pt x="1474647" y="388861"/>
                    <a:pt x="1490581" y="450488"/>
                    <a:pt x="1537046" y="481465"/>
                  </a:cubicBezTo>
                  <a:lnTo>
                    <a:pt x="1584342" y="512996"/>
                  </a:lnTo>
                  <a:cubicBezTo>
                    <a:pt x="1589597" y="528761"/>
                    <a:pt x="1589905" y="547174"/>
                    <a:pt x="1600108" y="560292"/>
                  </a:cubicBezTo>
                  <a:cubicBezTo>
                    <a:pt x="1627485" y="595490"/>
                    <a:pt x="1694701" y="654885"/>
                    <a:pt x="1694701" y="654885"/>
                  </a:cubicBezTo>
                  <a:cubicBezTo>
                    <a:pt x="1732224" y="767454"/>
                    <a:pt x="1707795" y="721824"/>
                    <a:pt x="1757763" y="796775"/>
                  </a:cubicBezTo>
                  <a:cubicBezTo>
                    <a:pt x="1809305" y="951401"/>
                    <a:pt x="1786534" y="858246"/>
                    <a:pt x="1805060" y="1080554"/>
                  </a:cubicBezTo>
                  <a:cubicBezTo>
                    <a:pt x="1800553" y="1134633"/>
                    <a:pt x="1801942" y="1298066"/>
                    <a:pt x="1757763" y="1364334"/>
                  </a:cubicBezTo>
                  <a:cubicBezTo>
                    <a:pt x="1736742" y="1395865"/>
                    <a:pt x="1726232" y="1437906"/>
                    <a:pt x="1694701" y="1458927"/>
                  </a:cubicBezTo>
                  <a:lnTo>
                    <a:pt x="1552811" y="1553520"/>
                  </a:lnTo>
                  <a:cubicBezTo>
                    <a:pt x="1537046" y="1564030"/>
                    <a:pt x="1523490" y="1579059"/>
                    <a:pt x="1505515" y="1585051"/>
                  </a:cubicBezTo>
                  <a:lnTo>
                    <a:pt x="1410922" y="1616582"/>
                  </a:lnTo>
                  <a:lnTo>
                    <a:pt x="1363625" y="1632347"/>
                  </a:lnTo>
                  <a:cubicBezTo>
                    <a:pt x="1316823" y="1679149"/>
                    <a:pt x="1328352" y="1681721"/>
                    <a:pt x="1269032" y="1695410"/>
                  </a:cubicBezTo>
                  <a:cubicBezTo>
                    <a:pt x="1216812" y="1707461"/>
                    <a:pt x="1111377" y="1726941"/>
                    <a:pt x="1111377" y="1726941"/>
                  </a:cubicBezTo>
                  <a:cubicBezTo>
                    <a:pt x="668254" y="1709897"/>
                    <a:pt x="831194" y="1754415"/>
                    <a:pt x="606880" y="1679644"/>
                  </a:cubicBezTo>
                  <a:cubicBezTo>
                    <a:pt x="606876" y="1679643"/>
                    <a:pt x="512290" y="1648115"/>
                    <a:pt x="512287" y="1648113"/>
                  </a:cubicBezTo>
                  <a:cubicBezTo>
                    <a:pt x="480756" y="1627092"/>
                    <a:pt x="449665" y="1605396"/>
                    <a:pt x="417694" y="1585051"/>
                  </a:cubicBezTo>
                  <a:cubicBezTo>
                    <a:pt x="391842" y="1568600"/>
                    <a:pt x="360534" y="1559422"/>
                    <a:pt x="338866" y="1537754"/>
                  </a:cubicBezTo>
                  <a:cubicBezTo>
                    <a:pt x="323101" y="1521989"/>
                    <a:pt x="309169" y="1504146"/>
                    <a:pt x="291570" y="1490458"/>
                  </a:cubicBezTo>
                  <a:cubicBezTo>
                    <a:pt x="261657" y="1467192"/>
                    <a:pt x="196977" y="1427396"/>
                    <a:pt x="196977" y="1427396"/>
                  </a:cubicBezTo>
                  <a:cubicBezTo>
                    <a:pt x="157349" y="1308515"/>
                    <a:pt x="215413" y="1450440"/>
                    <a:pt x="133915" y="1348568"/>
                  </a:cubicBezTo>
                  <a:cubicBezTo>
                    <a:pt x="125436" y="1337969"/>
                    <a:pt x="103745" y="1242746"/>
                    <a:pt x="102384" y="1238210"/>
                  </a:cubicBezTo>
                  <a:cubicBezTo>
                    <a:pt x="92834" y="1206375"/>
                    <a:pt x="81364" y="1175147"/>
                    <a:pt x="70853" y="1143616"/>
                  </a:cubicBezTo>
                  <a:cubicBezTo>
                    <a:pt x="65598" y="1127851"/>
                    <a:pt x="58346" y="1112616"/>
                    <a:pt x="55087" y="1096320"/>
                  </a:cubicBezTo>
                  <a:cubicBezTo>
                    <a:pt x="49832" y="1070044"/>
                    <a:pt x="45821" y="1043488"/>
                    <a:pt x="39322" y="1017492"/>
                  </a:cubicBezTo>
                  <a:cubicBezTo>
                    <a:pt x="35291" y="1001370"/>
                    <a:pt x="27587" y="986318"/>
                    <a:pt x="23556" y="970196"/>
                  </a:cubicBezTo>
                  <a:cubicBezTo>
                    <a:pt x="17057" y="944200"/>
                    <a:pt x="13046" y="917644"/>
                    <a:pt x="7791" y="891368"/>
                  </a:cubicBezTo>
                  <a:cubicBezTo>
                    <a:pt x="17356" y="690495"/>
                    <a:pt x="0" y="599429"/>
                    <a:pt x="55087" y="434168"/>
                  </a:cubicBezTo>
                  <a:cubicBezTo>
                    <a:pt x="80090" y="359160"/>
                    <a:pt x="75319" y="345817"/>
                    <a:pt x="118149" y="292279"/>
                  </a:cubicBezTo>
                  <a:cubicBezTo>
                    <a:pt x="127434" y="280672"/>
                    <a:pt x="139170" y="271258"/>
                    <a:pt x="149680" y="260747"/>
                  </a:cubicBezTo>
                  <a:cubicBezTo>
                    <a:pt x="189309" y="141865"/>
                    <a:pt x="131243" y="283795"/>
                    <a:pt x="212742" y="181920"/>
                  </a:cubicBezTo>
                  <a:cubicBezTo>
                    <a:pt x="223123" y="168943"/>
                    <a:pt x="214985" y="144282"/>
                    <a:pt x="228508" y="134623"/>
                  </a:cubicBezTo>
                  <a:cubicBezTo>
                    <a:pt x="255554" y="115305"/>
                    <a:pt x="295447" y="121528"/>
                    <a:pt x="323101" y="103092"/>
                  </a:cubicBezTo>
                  <a:cubicBezTo>
                    <a:pt x="401791" y="50631"/>
                    <a:pt x="343614" y="80071"/>
                    <a:pt x="464991" y="55796"/>
                  </a:cubicBezTo>
                  <a:cubicBezTo>
                    <a:pt x="486238" y="51547"/>
                    <a:pt x="506901" y="44730"/>
                    <a:pt x="528053" y="40030"/>
                  </a:cubicBezTo>
                  <a:cubicBezTo>
                    <a:pt x="708187" y="0"/>
                    <a:pt x="516147" y="46949"/>
                    <a:pt x="669942" y="8499"/>
                  </a:cubicBezTo>
                  <a:cubicBezTo>
                    <a:pt x="797233" y="13591"/>
                    <a:pt x="1019826" y="9107"/>
                    <a:pt x="1174439" y="40030"/>
                  </a:cubicBezTo>
                  <a:cubicBezTo>
                    <a:pt x="1240480" y="53238"/>
                    <a:pt x="1207030" y="56326"/>
                    <a:pt x="1269032" y="87327"/>
                  </a:cubicBezTo>
                  <a:cubicBezTo>
                    <a:pt x="1283896" y="94759"/>
                    <a:pt x="1300563" y="97837"/>
                    <a:pt x="1316328" y="103092"/>
                  </a:cubicBezTo>
                  <a:cubicBezTo>
                    <a:pt x="1332094" y="113602"/>
                    <a:pt x="1346677" y="126149"/>
                    <a:pt x="1363625" y="134623"/>
                  </a:cubicBezTo>
                  <a:cubicBezTo>
                    <a:pt x="1378489" y="142055"/>
                    <a:pt x="1396395" y="142318"/>
                    <a:pt x="1410922" y="150389"/>
                  </a:cubicBezTo>
                  <a:cubicBezTo>
                    <a:pt x="1410932" y="150395"/>
                    <a:pt x="1529158" y="229213"/>
                    <a:pt x="1552811" y="244982"/>
                  </a:cubicBezTo>
                  <a:lnTo>
                    <a:pt x="1647404" y="308044"/>
                  </a:lnTo>
                  <a:cubicBezTo>
                    <a:pt x="1721498" y="382138"/>
                    <a:pt x="1682333" y="336789"/>
                    <a:pt x="1757763" y="449934"/>
                  </a:cubicBezTo>
                  <a:lnTo>
                    <a:pt x="1820825" y="544527"/>
                  </a:lnTo>
                  <a:cubicBezTo>
                    <a:pt x="1855271" y="596196"/>
                    <a:pt x="1852356" y="572875"/>
                    <a:pt x="1852356" y="607589"/>
                  </a:cubicBezTo>
                </a:path>
              </a:pathLst>
            </a:custGeom>
            <a:ln w="1905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" name="グループ化 13"/>
            <p:cNvGrpSpPr/>
            <p:nvPr/>
          </p:nvGrpSpPr>
          <p:grpSpPr>
            <a:xfrm>
              <a:off x="1500166" y="4500570"/>
              <a:ext cx="1714512" cy="1714512"/>
              <a:chOff x="1500166" y="4357694"/>
              <a:chExt cx="1285884" cy="1285884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1500166" y="4357694"/>
                <a:ext cx="1285884" cy="1285884"/>
              </a:xfrm>
              <a:prstGeom prst="ellipse">
                <a:avLst/>
              </a:prstGeom>
              <a:solidFill>
                <a:srgbClr val="C6D9F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コネクタ 46"/>
              <p:cNvCxnSpPr>
                <a:stCxn id="46" idx="2"/>
                <a:endCxn id="46" idx="6"/>
              </p:cNvCxnSpPr>
              <p:nvPr/>
            </p:nvCxnSpPr>
            <p:spPr>
              <a:xfrm rot="10800000" flipH="1">
                <a:off x="1500166" y="5000636"/>
                <a:ext cx="128588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1571604" y="4714884"/>
                <a:ext cx="114300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1571604" y="5284800"/>
                <a:ext cx="114300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円/楕円 42"/>
            <p:cNvSpPr/>
            <p:nvPr/>
          </p:nvSpPr>
          <p:spPr>
            <a:xfrm>
              <a:off x="2174640" y="2984606"/>
              <a:ext cx="428628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>
              <a:endCxn id="43" idx="2"/>
            </p:cNvCxnSpPr>
            <p:nvPr/>
          </p:nvCxnSpPr>
          <p:spPr>
            <a:xfrm rot="5400000" flipH="1" flipV="1">
              <a:off x="972264" y="3798260"/>
              <a:ext cx="1801716" cy="603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stCxn id="43" idx="6"/>
            </p:cNvCxnSpPr>
            <p:nvPr/>
          </p:nvCxnSpPr>
          <p:spPr>
            <a:xfrm>
              <a:off x="2603268" y="3198920"/>
              <a:ext cx="539972" cy="18017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/>
          <p:cNvGrpSpPr/>
          <p:nvPr/>
        </p:nvGrpSpPr>
        <p:grpSpPr>
          <a:xfrm>
            <a:off x="2420486" y="3277750"/>
            <a:ext cx="1643074" cy="1643074"/>
            <a:chOff x="2214546" y="3357562"/>
            <a:chExt cx="1643074" cy="1643074"/>
          </a:xfrm>
        </p:grpSpPr>
        <p:sp>
          <p:nvSpPr>
            <p:cNvPr id="50" name="円/楕円 49"/>
            <p:cNvSpPr/>
            <p:nvPr/>
          </p:nvSpPr>
          <p:spPr>
            <a:xfrm>
              <a:off x="2214546" y="3357562"/>
              <a:ext cx="1643074" cy="1643074"/>
            </a:xfrm>
            <a:prstGeom prst="ellipse">
              <a:avLst/>
            </a:prstGeom>
            <a:solidFill>
              <a:srgbClr val="C6D9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478106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428860" y="3643314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357554" y="3643314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857488" y="3786190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620850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2763726" y="462112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071802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928926" y="3429000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143240" y="462112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263660" y="40496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>
              <a:stCxn id="61" idx="3"/>
              <a:endCxn id="61" idx="7"/>
            </p:cNvCxnSpPr>
            <p:nvPr/>
          </p:nvCxnSpPr>
          <p:spPr>
            <a:xfrm rot="5400000" flipH="1" flipV="1">
              <a:off x="2974043" y="3474117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>
              <a:stCxn id="57" idx="1"/>
              <a:endCxn id="57" idx="5"/>
            </p:cNvCxnSpPr>
            <p:nvPr/>
          </p:nvCxnSpPr>
          <p:spPr>
            <a:xfrm rot="16200000" flipH="1">
              <a:off x="2902605" y="3831307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>
              <a:stCxn id="63" idx="1"/>
              <a:endCxn id="63" idx="5"/>
            </p:cNvCxnSpPr>
            <p:nvPr/>
          </p:nvCxnSpPr>
          <p:spPr>
            <a:xfrm rot="16200000" flipH="1">
              <a:off x="2308777" y="4094735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>
              <a:stCxn id="60" idx="0"/>
              <a:endCxn id="60" idx="4"/>
            </p:cNvCxnSpPr>
            <p:nvPr/>
          </p:nvCxnSpPr>
          <p:spPr>
            <a:xfrm rot="16200000" flipH="1">
              <a:off x="3071802" y="4368856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>
              <a:endCxn id="55" idx="2"/>
            </p:cNvCxnSpPr>
            <p:nvPr/>
          </p:nvCxnSpPr>
          <p:spPr>
            <a:xfrm rot="10800000" flipV="1">
              <a:off x="2428860" y="3786190"/>
              <a:ext cx="285752" cy="111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>
              <a:stCxn id="58" idx="5"/>
              <a:endCxn id="58" idx="1"/>
            </p:cNvCxnSpPr>
            <p:nvPr/>
          </p:nvCxnSpPr>
          <p:spPr>
            <a:xfrm rot="5400000" flipH="1">
              <a:off x="2665967" y="4259935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>
              <a:stCxn id="56" idx="7"/>
              <a:endCxn id="56" idx="3"/>
            </p:cNvCxnSpPr>
            <p:nvPr/>
          </p:nvCxnSpPr>
          <p:spPr>
            <a:xfrm rot="16200000" flipH="1" flipV="1">
              <a:off x="3402671" y="3688431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>
              <a:stCxn id="59" idx="4"/>
              <a:endCxn id="59" idx="0"/>
            </p:cNvCxnSpPr>
            <p:nvPr/>
          </p:nvCxnSpPr>
          <p:spPr>
            <a:xfrm rot="5400000" flipH="1">
              <a:off x="2763726" y="4775160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>
              <a:stCxn id="52" idx="2"/>
              <a:endCxn id="52" idx="6"/>
            </p:cNvCxnSpPr>
            <p:nvPr/>
          </p:nvCxnSpPr>
          <p:spPr>
            <a:xfrm rot="10800000" flipH="1">
              <a:off x="3478106" y="4368856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62" idx="3"/>
              <a:endCxn id="62" idx="7"/>
            </p:cNvCxnSpPr>
            <p:nvPr/>
          </p:nvCxnSpPr>
          <p:spPr>
            <a:xfrm rot="5400000" flipH="1" flipV="1">
              <a:off x="3188357" y="4666239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円/楕円 90"/>
          <p:cNvSpPr/>
          <p:nvPr/>
        </p:nvSpPr>
        <p:spPr>
          <a:xfrm>
            <a:off x="2420486" y="4992262"/>
            <a:ext cx="1643074" cy="1643074"/>
          </a:xfrm>
          <a:prstGeom prst="ellipse">
            <a:avLst/>
          </a:prstGeom>
          <a:solidFill>
            <a:srgbClr val="C6D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矢印コネクタ 92"/>
          <p:cNvCxnSpPr>
            <a:endCxn id="91" idx="7"/>
          </p:cNvCxnSpPr>
          <p:nvPr/>
        </p:nvCxnSpPr>
        <p:spPr>
          <a:xfrm flipV="1">
            <a:off x="2650566" y="5232884"/>
            <a:ext cx="1172371" cy="1085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2539222" y="5143512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2864880" y="5532234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V="1">
            <a:off x="3134866" y="5778080"/>
            <a:ext cx="84626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 flipV="1">
            <a:off x="2452018" y="5047934"/>
            <a:ext cx="84626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7" name="グループ化 106"/>
          <p:cNvGrpSpPr/>
          <p:nvPr/>
        </p:nvGrpSpPr>
        <p:grpSpPr>
          <a:xfrm>
            <a:off x="4714876" y="1904662"/>
            <a:ext cx="4286280" cy="3381726"/>
            <a:chOff x="4714876" y="1904662"/>
            <a:chExt cx="4286280" cy="3381726"/>
          </a:xfrm>
        </p:grpSpPr>
        <p:pic>
          <p:nvPicPr>
            <p:cNvPr id="43010" name="Picture 2" descr="http://spiff.rit.edu/classes/phys301/lectures/grb/grb_variety.gif"/>
            <p:cNvPicPr>
              <a:picLocks noChangeAspect="1" noChangeArrowheads="1"/>
            </p:cNvPicPr>
            <p:nvPr/>
          </p:nvPicPr>
          <p:blipFill>
            <a:blip r:embed="rId2" cstate="print"/>
            <a:srcRect l="69219" t="76667" r="1465"/>
            <a:stretch>
              <a:fillRect/>
            </a:stretch>
          </p:blipFill>
          <p:spPr bwMode="auto">
            <a:xfrm>
              <a:off x="4714876" y="1952714"/>
              <a:ext cx="4286280" cy="3333674"/>
            </a:xfrm>
            <a:prstGeom prst="rect">
              <a:avLst/>
            </a:prstGeom>
            <a:noFill/>
          </p:spPr>
        </p:pic>
        <p:sp>
          <p:nvSpPr>
            <p:cNvPr id="106" name="正方形/長方形 105"/>
            <p:cNvSpPr/>
            <p:nvPr/>
          </p:nvSpPr>
          <p:spPr>
            <a:xfrm>
              <a:off x="5342052" y="1904662"/>
              <a:ext cx="3571900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8" name="テキスト ボックス 107"/>
          <p:cNvSpPr txBox="1"/>
          <p:nvPr/>
        </p:nvSpPr>
        <p:spPr>
          <a:xfrm>
            <a:off x="5143504" y="4702742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8548884" y="471488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cxnSp>
        <p:nvCxnSpPr>
          <p:cNvPr id="111" name="直線コネクタ 110"/>
          <p:cNvCxnSpPr/>
          <p:nvPr/>
        </p:nvCxnSpPr>
        <p:spPr>
          <a:xfrm rot="5400000">
            <a:off x="3535354" y="4321975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rot="5400000">
            <a:off x="4178296" y="4321181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rot="5400000">
            <a:off x="4608513" y="4321181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rot="5400000">
            <a:off x="6607983" y="5750735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>
            <a:off x="5751521" y="4321181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rot="5400000">
            <a:off x="6249999" y="4321181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円/楕円 116"/>
          <p:cNvSpPr/>
          <p:nvPr/>
        </p:nvSpPr>
        <p:spPr>
          <a:xfrm>
            <a:off x="5857885" y="5192626"/>
            <a:ext cx="522390" cy="52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8" name="直線矢印コネクタ 117"/>
          <p:cNvCxnSpPr>
            <a:stCxn id="117" idx="2"/>
            <a:endCxn id="117" idx="6"/>
          </p:cNvCxnSpPr>
          <p:nvPr/>
        </p:nvCxnSpPr>
        <p:spPr>
          <a:xfrm rot="10800000" flipH="1">
            <a:off x="5857885" y="5453821"/>
            <a:ext cx="5223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円/楕円 118"/>
          <p:cNvSpPr/>
          <p:nvPr/>
        </p:nvSpPr>
        <p:spPr>
          <a:xfrm>
            <a:off x="5857885" y="5978444"/>
            <a:ext cx="522390" cy="52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6907130" y="5978444"/>
            <a:ext cx="522390" cy="52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8001024" y="5978444"/>
            <a:ext cx="522390" cy="52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6907130" y="5199184"/>
            <a:ext cx="522390" cy="52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7978700" y="5192626"/>
            <a:ext cx="522390" cy="52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9" name="直線矢印コネクタ 128"/>
          <p:cNvCxnSpPr>
            <a:stCxn id="125" idx="5"/>
            <a:endCxn id="125" idx="1"/>
          </p:cNvCxnSpPr>
          <p:nvPr/>
        </p:nvCxnSpPr>
        <p:spPr>
          <a:xfrm rot="5400000" flipH="1">
            <a:off x="6983632" y="5275686"/>
            <a:ext cx="369386" cy="36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26" idx="7"/>
            <a:endCxn id="126" idx="3"/>
          </p:cNvCxnSpPr>
          <p:nvPr/>
        </p:nvCxnSpPr>
        <p:spPr>
          <a:xfrm rot="16200000" flipH="1" flipV="1">
            <a:off x="8055202" y="5269128"/>
            <a:ext cx="369386" cy="36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4643438" y="5214950"/>
            <a:ext cx="100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case1</a:t>
            </a:r>
            <a:endParaRPr kumimoji="1" lang="ja-JP" altLang="en-US" sz="28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643438" y="5977614"/>
            <a:ext cx="100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case2</a:t>
            </a:r>
            <a:endParaRPr kumimoji="1" lang="ja-JP" altLang="en-US" sz="2800" dirty="0"/>
          </a:p>
        </p:txBody>
      </p:sp>
      <p:cxnSp>
        <p:nvCxnSpPr>
          <p:cNvPr id="135" name="直線矢印コネクタ 134"/>
          <p:cNvCxnSpPr>
            <a:stCxn id="119" idx="3"/>
            <a:endCxn id="119" idx="7"/>
          </p:cNvCxnSpPr>
          <p:nvPr/>
        </p:nvCxnSpPr>
        <p:spPr>
          <a:xfrm rot="5400000" flipH="1" flipV="1">
            <a:off x="5934387" y="6054946"/>
            <a:ext cx="369386" cy="36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stCxn id="121" idx="3"/>
            <a:endCxn id="121" idx="7"/>
          </p:cNvCxnSpPr>
          <p:nvPr/>
        </p:nvCxnSpPr>
        <p:spPr>
          <a:xfrm rot="5400000" flipH="1" flipV="1">
            <a:off x="6983632" y="6054946"/>
            <a:ext cx="369386" cy="36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>
            <a:stCxn id="123" idx="3"/>
            <a:endCxn id="123" idx="7"/>
          </p:cNvCxnSpPr>
          <p:nvPr/>
        </p:nvCxnSpPr>
        <p:spPr>
          <a:xfrm rot="5400000" flipH="1" flipV="1">
            <a:off x="8077526" y="6054946"/>
            <a:ext cx="369386" cy="36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円/楕円 139"/>
          <p:cNvSpPr/>
          <p:nvPr/>
        </p:nvSpPr>
        <p:spPr>
          <a:xfrm>
            <a:off x="3335230" y="6049882"/>
            <a:ext cx="308076" cy="308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000364" y="5692692"/>
            <a:ext cx="308076" cy="308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2991990" y="6041508"/>
            <a:ext cx="308076" cy="308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7158" y="974695"/>
            <a:ext cx="678661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どのように </a:t>
            </a:r>
            <a:r>
              <a:rPr kumimoji="1" lang="en-US" altLang="ja-JP" sz="2800" b="1" dirty="0" smtClean="0"/>
              <a:t>10</a:t>
            </a:r>
            <a:r>
              <a:rPr kumimoji="1" lang="en-US" altLang="ja-JP" sz="2800" b="1" baseline="30000" dirty="0" smtClean="0"/>
              <a:t>52</a:t>
            </a:r>
            <a:r>
              <a:rPr kumimoji="1" lang="en-US" altLang="ja-JP" sz="2800" b="1" dirty="0" smtClean="0"/>
              <a:t> erg </a:t>
            </a:r>
            <a:r>
              <a:rPr kumimoji="1" lang="ja-JP" altLang="en-US" sz="2800" b="1" dirty="0" smtClean="0"/>
              <a:t>ものエネルギーを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一瞬にして</a:t>
            </a:r>
            <a:r>
              <a:rPr kumimoji="1" lang="ja-JP" altLang="en-US" sz="2800" b="1" dirty="0" smtClean="0"/>
              <a:t>ガンマ線放射で解放するのか？</a:t>
            </a:r>
            <a:endParaRPr kumimoji="1" lang="ja-JP" altLang="en-US" sz="2800" b="1" dirty="0"/>
          </a:p>
        </p:txBody>
      </p:sp>
      <p:cxnSp>
        <p:nvCxnSpPr>
          <p:cNvPr id="75" name="直線コネクタ 74"/>
          <p:cNvCxnSpPr>
            <a:stCxn id="106" idx="2"/>
          </p:cNvCxnSpPr>
          <p:nvPr/>
        </p:nvCxnSpPr>
        <p:spPr>
          <a:xfrm rot="16200000" flipH="1">
            <a:off x="5837931" y="3337609"/>
            <a:ext cx="2595908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rot="16200000" flipH="1">
            <a:off x="7143768" y="4643446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tellite_opened11"/>
          <p:cNvPicPr>
            <a:picLocks noChangeAspect="1" noChangeArrowheads="1"/>
          </p:cNvPicPr>
          <p:nvPr/>
        </p:nvPicPr>
        <p:blipFill>
          <a:blip r:embed="rId2" cstate="print"/>
          <a:srcRect l="-493" t="11105" b="13986"/>
          <a:stretch>
            <a:fillRect/>
          </a:stretch>
        </p:blipFill>
        <p:spPr bwMode="auto">
          <a:xfrm>
            <a:off x="2855903" y="3286124"/>
            <a:ext cx="3430609" cy="195415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3" name="図 9" descr="sa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3487" y="301494"/>
            <a:ext cx="325601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グループ化 86"/>
          <p:cNvGrpSpPr/>
          <p:nvPr/>
        </p:nvGrpSpPr>
        <p:grpSpPr>
          <a:xfrm>
            <a:off x="142844" y="71414"/>
            <a:ext cx="2678925" cy="6637021"/>
            <a:chOff x="6409435" y="130710"/>
            <a:chExt cx="2678925" cy="6637021"/>
          </a:xfrm>
        </p:grpSpPr>
        <p:pic>
          <p:nvPicPr>
            <p:cNvPr id="10" name="図 9" descr="fig_26_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9435" y="357166"/>
              <a:ext cx="2678925" cy="3571900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13622" y="4000504"/>
              <a:ext cx="2643206" cy="276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480746" y="3000372"/>
              <a:ext cx="2560316" cy="95410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既に２回の気球フライトを実施。</a:t>
              </a:r>
              <a:endParaRPr lang="en-US" altLang="ja-JP" sz="1400" dirty="0" smtClean="0"/>
            </a:p>
            <a:p>
              <a:r>
                <a:rPr lang="ja-JP" altLang="en-US" sz="1400" dirty="0" smtClean="0"/>
                <a:t>来年５月に３回目（</a:t>
              </a:r>
              <a:r>
                <a:rPr lang="en-US" altLang="ja-JP" sz="1400" dirty="0" smtClean="0"/>
                <a:t>Full </a:t>
              </a:r>
              <a:r>
                <a:rPr lang="en-US" altLang="ja-JP" sz="1400" dirty="0" err="1" smtClean="0"/>
                <a:t>Config</a:t>
              </a:r>
              <a:r>
                <a:rPr lang="en-US" altLang="ja-JP" sz="1400" dirty="0" smtClean="0"/>
                <a:t>.</a:t>
              </a:r>
              <a:r>
                <a:rPr lang="ja-JP" altLang="en-US" sz="1400" dirty="0" smtClean="0"/>
                <a:t>）</a:t>
              </a:r>
              <a:endParaRPr lang="en-US" altLang="ja-JP" sz="1400" dirty="0" smtClean="0"/>
            </a:p>
            <a:p>
              <a:r>
                <a:rPr lang="ja-JP" altLang="en-US" sz="1400" dirty="0" smtClean="0"/>
                <a:t>郡司（山形）、林田（阪大）、</a:t>
              </a:r>
              <a:endParaRPr lang="en-US" altLang="ja-JP" sz="1400" dirty="0" smtClean="0"/>
            </a:p>
            <a:p>
              <a:r>
                <a:rPr lang="ja-JP" altLang="en-US" sz="1400" dirty="0" smtClean="0"/>
                <a:t>三原（理研）ほか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818110" y="130710"/>
              <a:ext cx="191751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PHENEX </a:t>
              </a:r>
              <a:r>
                <a:rPr lang="ja-JP" altLang="en-US" dirty="0" smtClean="0"/>
                <a:t>気球観測</a:t>
              </a:r>
              <a:endParaRPr kumimoji="1" lang="ja-JP" altLang="en-US" dirty="0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5857884" y="2896710"/>
            <a:ext cx="2500330" cy="3818438"/>
            <a:chOff x="3238831" y="5500576"/>
            <a:chExt cx="1422111" cy="2171810"/>
          </a:xfrm>
        </p:grpSpPr>
        <p:sp>
          <p:nvSpPr>
            <p:cNvPr id="15" name="Rectangle 1190"/>
            <p:cNvSpPr>
              <a:spLocks noChangeArrowheads="1"/>
            </p:cNvSpPr>
            <p:nvPr/>
          </p:nvSpPr>
          <p:spPr bwMode="auto">
            <a:xfrm>
              <a:off x="3238831" y="7175531"/>
              <a:ext cx="340070" cy="3400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6" name="AutoShape 1191"/>
            <p:cNvSpPr>
              <a:spLocks noChangeArrowheads="1"/>
            </p:cNvSpPr>
            <p:nvPr/>
          </p:nvSpPr>
          <p:spPr bwMode="auto">
            <a:xfrm>
              <a:off x="3451927" y="7025370"/>
              <a:ext cx="995919" cy="647016"/>
            </a:xfrm>
            <a:prstGeom prst="cube">
              <a:avLst>
                <a:gd name="adj" fmla="val 392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17" name="Group 1192"/>
            <p:cNvGrpSpPr>
              <a:grpSpLocks/>
            </p:cNvGrpSpPr>
            <p:nvPr/>
          </p:nvGrpSpPr>
          <p:grpSpPr bwMode="auto">
            <a:xfrm>
              <a:off x="3795309" y="6681987"/>
              <a:ext cx="143536" cy="421775"/>
              <a:chOff x="2343" y="1636"/>
              <a:chExt cx="91" cy="267"/>
            </a:xfrm>
          </p:grpSpPr>
          <p:sp>
            <p:nvSpPr>
              <p:cNvPr id="85" name="AutoShape 1193"/>
              <p:cNvSpPr>
                <a:spLocks noChangeArrowheads="1"/>
              </p:cNvSpPr>
              <p:nvPr/>
            </p:nvSpPr>
            <p:spPr bwMode="auto">
              <a:xfrm>
                <a:off x="2344" y="1759"/>
                <a:ext cx="90" cy="144"/>
              </a:xfrm>
              <a:prstGeom prst="cube">
                <a:avLst>
                  <a:gd name="adj" fmla="val 25000"/>
                </a:avLst>
              </a:prstGeom>
              <a:solidFill>
                <a:srgbClr val="FF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6" name="AutoShape 1194"/>
              <p:cNvSpPr>
                <a:spLocks noChangeArrowheads="1"/>
              </p:cNvSpPr>
              <p:nvPr/>
            </p:nvSpPr>
            <p:spPr bwMode="auto">
              <a:xfrm>
                <a:off x="2343" y="1636"/>
                <a:ext cx="91" cy="144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21" name="Group 1198"/>
            <p:cNvGrpSpPr>
              <a:grpSpLocks/>
            </p:cNvGrpSpPr>
            <p:nvPr/>
          </p:nvGrpSpPr>
          <p:grpSpPr bwMode="auto">
            <a:xfrm>
              <a:off x="3677168" y="5667298"/>
              <a:ext cx="631558" cy="1100811"/>
              <a:chOff x="2602" y="1208"/>
              <a:chExt cx="399" cy="697"/>
            </a:xfrm>
          </p:grpSpPr>
          <p:sp>
            <p:nvSpPr>
              <p:cNvPr id="75" name="AutoShape 1199"/>
              <p:cNvSpPr>
                <a:spLocks noChangeArrowheads="1"/>
              </p:cNvSpPr>
              <p:nvPr/>
            </p:nvSpPr>
            <p:spPr bwMode="auto">
              <a:xfrm>
                <a:off x="2602" y="1506"/>
                <a:ext cx="399" cy="399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6" name="Line 1200"/>
              <p:cNvSpPr>
                <a:spLocks noChangeShapeType="1"/>
              </p:cNvSpPr>
              <p:nvPr/>
            </p:nvSpPr>
            <p:spPr bwMode="auto">
              <a:xfrm>
                <a:off x="2602" y="1606"/>
                <a:ext cx="300" cy="2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7" name="Line 1201"/>
              <p:cNvSpPr>
                <a:spLocks noChangeShapeType="1"/>
              </p:cNvSpPr>
              <p:nvPr/>
            </p:nvSpPr>
            <p:spPr bwMode="auto">
              <a:xfrm flipV="1">
                <a:off x="2602" y="1606"/>
                <a:ext cx="300" cy="2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8" name="Line 1202"/>
              <p:cNvSpPr>
                <a:spLocks noChangeShapeType="1"/>
              </p:cNvSpPr>
              <p:nvPr/>
            </p:nvSpPr>
            <p:spPr bwMode="auto">
              <a:xfrm flipH="1">
                <a:off x="2902" y="1506"/>
                <a:ext cx="99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9" name="Line 1203"/>
              <p:cNvSpPr>
                <a:spLocks noChangeShapeType="1"/>
              </p:cNvSpPr>
              <p:nvPr/>
            </p:nvSpPr>
            <p:spPr bwMode="auto">
              <a:xfrm>
                <a:off x="2902" y="1606"/>
                <a:ext cx="99" cy="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0" name="AutoShape 1204"/>
              <p:cNvSpPr>
                <a:spLocks noChangeArrowheads="1"/>
              </p:cNvSpPr>
              <p:nvPr/>
            </p:nvSpPr>
            <p:spPr bwMode="auto">
              <a:xfrm>
                <a:off x="2602" y="1208"/>
                <a:ext cx="398" cy="398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1" name="Line 1205"/>
              <p:cNvSpPr>
                <a:spLocks noChangeShapeType="1"/>
              </p:cNvSpPr>
              <p:nvPr/>
            </p:nvSpPr>
            <p:spPr bwMode="auto">
              <a:xfrm>
                <a:off x="2602" y="1307"/>
                <a:ext cx="298" cy="2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2" name="Line 1206"/>
              <p:cNvSpPr>
                <a:spLocks noChangeShapeType="1"/>
              </p:cNvSpPr>
              <p:nvPr/>
            </p:nvSpPr>
            <p:spPr bwMode="auto">
              <a:xfrm flipV="1">
                <a:off x="2602" y="1307"/>
                <a:ext cx="298" cy="2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3" name="Line 1207"/>
              <p:cNvSpPr>
                <a:spLocks noChangeShapeType="1"/>
              </p:cNvSpPr>
              <p:nvPr/>
            </p:nvSpPr>
            <p:spPr bwMode="auto">
              <a:xfrm flipH="1">
                <a:off x="2900" y="1208"/>
                <a:ext cx="100" cy="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84" name="Line 1208"/>
              <p:cNvSpPr>
                <a:spLocks noChangeShapeType="1"/>
              </p:cNvSpPr>
              <p:nvPr/>
            </p:nvSpPr>
            <p:spPr bwMode="auto">
              <a:xfrm>
                <a:off x="2900" y="1307"/>
                <a:ext cx="100" cy="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22" name="AutoShape 1209"/>
            <p:cNvSpPr>
              <a:spLocks noChangeArrowheads="1"/>
            </p:cNvSpPr>
            <p:nvPr/>
          </p:nvSpPr>
          <p:spPr bwMode="auto">
            <a:xfrm>
              <a:off x="3852723" y="5502784"/>
              <a:ext cx="143536" cy="227449"/>
            </a:xfrm>
            <a:prstGeom prst="can">
              <a:avLst>
                <a:gd name="adj" fmla="val 39615"/>
              </a:avLst>
            </a:prstGeom>
            <a:solidFill>
              <a:srgbClr val="99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0" name="Rectangle 1239"/>
            <p:cNvSpPr>
              <a:spLocks noChangeArrowheads="1"/>
            </p:cNvSpPr>
            <p:nvPr/>
          </p:nvSpPr>
          <p:spPr bwMode="auto">
            <a:xfrm>
              <a:off x="4319768" y="7181051"/>
              <a:ext cx="341174" cy="342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1" name="Line 1240"/>
            <p:cNvSpPr>
              <a:spLocks noChangeShapeType="1"/>
            </p:cNvSpPr>
            <p:nvPr/>
          </p:nvSpPr>
          <p:spPr bwMode="auto">
            <a:xfrm>
              <a:off x="3679376" y="6778046"/>
              <a:ext cx="1104" cy="4548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2" name="Line 1241"/>
            <p:cNvSpPr>
              <a:spLocks noChangeShapeType="1"/>
            </p:cNvSpPr>
            <p:nvPr/>
          </p:nvSpPr>
          <p:spPr bwMode="auto">
            <a:xfrm>
              <a:off x="4305414" y="6620157"/>
              <a:ext cx="1104" cy="456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3" name="AutoShape 1242"/>
            <p:cNvSpPr>
              <a:spLocks noChangeArrowheads="1"/>
            </p:cNvSpPr>
            <p:nvPr/>
          </p:nvSpPr>
          <p:spPr bwMode="auto">
            <a:xfrm>
              <a:off x="4068027" y="5500576"/>
              <a:ext cx="141328" cy="226345"/>
            </a:xfrm>
            <a:prstGeom prst="can">
              <a:avLst>
                <a:gd name="adj" fmla="val 40039"/>
              </a:avLst>
            </a:prstGeom>
            <a:solidFill>
              <a:srgbClr val="99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4" name="AutoShape 1243"/>
            <p:cNvSpPr>
              <a:spLocks noChangeArrowheads="1"/>
            </p:cNvSpPr>
            <p:nvPr/>
          </p:nvSpPr>
          <p:spPr bwMode="auto">
            <a:xfrm>
              <a:off x="3759977" y="5575656"/>
              <a:ext cx="142432" cy="227449"/>
            </a:xfrm>
            <a:prstGeom prst="can">
              <a:avLst>
                <a:gd name="adj" fmla="val 39922"/>
              </a:avLst>
            </a:prstGeom>
            <a:solidFill>
              <a:srgbClr val="99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35" name="AutoShape 1244"/>
            <p:cNvSpPr>
              <a:spLocks noChangeArrowheads="1"/>
            </p:cNvSpPr>
            <p:nvPr/>
          </p:nvSpPr>
          <p:spPr bwMode="auto">
            <a:xfrm>
              <a:off x="3983010" y="5575656"/>
              <a:ext cx="141328" cy="227449"/>
            </a:xfrm>
            <a:prstGeom prst="can">
              <a:avLst>
                <a:gd name="adj" fmla="val 40234"/>
              </a:avLst>
            </a:prstGeom>
            <a:solidFill>
              <a:srgbClr val="99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36" name="Group 1245"/>
            <p:cNvGrpSpPr>
              <a:grpSpLocks/>
            </p:cNvGrpSpPr>
            <p:nvPr/>
          </p:nvGrpSpPr>
          <p:grpSpPr bwMode="auto">
            <a:xfrm>
              <a:off x="3708083" y="6912749"/>
              <a:ext cx="143536" cy="288176"/>
              <a:chOff x="2788" y="1988"/>
              <a:chExt cx="91" cy="183"/>
            </a:xfrm>
          </p:grpSpPr>
          <p:sp>
            <p:nvSpPr>
              <p:cNvPr id="51" name="AutoShape 1246"/>
              <p:cNvSpPr>
                <a:spLocks noChangeArrowheads="1"/>
              </p:cNvSpPr>
              <p:nvPr/>
            </p:nvSpPr>
            <p:spPr bwMode="auto">
              <a:xfrm>
                <a:off x="2789" y="2027"/>
                <a:ext cx="90" cy="144"/>
              </a:xfrm>
              <a:prstGeom prst="cube">
                <a:avLst>
                  <a:gd name="adj" fmla="val 25000"/>
                </a:avLst>
              </a:prstGeom>
              <a:solidFill>
                <a:srgbClr val="FF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52" name="AutoShape 1247"/>
              <p:cNvSpPr>
                <a:spLocks noChangeArrowheads="1"/>
              </p:cNvSpPr>
              <p:nvPr/>
            </p:nvSpPr>
            <p:spPr bwMode="auto">
              <a:xfrm>
                <a:off x="2788" y="1988"/>
                <a:ext cx="91" cy="57"/>
              </a:xfrm>
              <a:prstGeom prst="cube">
                <a:avLst>
                  <a:gd name="adj" fmla="val 37255"/>
                </a:avLst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37" name="Group 1248"/>
            <p:cNvGrpSpPr>
              <a:grpSpLocks/>
            </p:cNvGrpSpPr>
            <p:nvPr/>
          </p:nvGrpSpPr>
          <p:grpSpPr bwMode="auto">
            <a:xfrm>
              <a:off x="4065819" y="6787983"/>
              <a:ext cx="143536" cy="288176"/>
              <a:chOff x="2788" y="1988"/>
              <a:chExt cx="91" cy="183"/>
            </a:xfrm>
          </p:grpSpPr>
          <p:sp>
            <p:nvSpPr>
              <p:cNvPr id="49" name="AutoShape 1249"/>
              <p:cNvSpPr>
                <a:spLocks noChangeArrowheads="1"/>
              </p:cNvSpPr>
              <p:nvPr/>
            </p:nvSpPr>
            <p:spPr bwMode="auto">
              <a:xfrm>
                <a:off x="2789" y="2027"/>
                <a:ext cx="90" cy="144"/>
              </a:xfrm>
              <a:prstGeom prst="cube">
                <a:avLst>
                  <a:gd name="adj" fmla="val 25000"/>
                </a:avLst>
              </a:prstGeom>
              <a:solidFill>
                <a:srgbClr val="FF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50" name="AutoShape 1250"/>
              <p:cNvSpPr>
                <a:spLocks noChangeArrowheads="1"/>
              </p:cNvSpPr>
              <p:nvPr/>
            </p:nvSpPr>
            <p:spPr bwMode="auto">
              <a:xfrm>
                <a:off x="2788" y="1988"/>
                <a:ext cx="91" cy="57"/>
              </a:xfrm>
              <a:prstGeom prst="cube">
                <a:avLst>
                  <a:gd name="adj" fmla="val 37255"/>
                </a:avLst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38" name="Line 1251"/>
            <p:cNvSpPr>
              <a:spLocks noChangeShapeType="1"/>
            </p:cNvSpPr>
            <p:nvPr/>
          </p:nvSpPr>
          <p:spPr bwMode="auto">
            <a:xfrm>
              <a:off x="4148628" y="6778046"/>
              <a:ext cx="2208" cy="4548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39" name="Group 1252"/>
            <p:cNvGrpSpPr>
              <a:grpSpLocks/>
            </p:cNvGrpSpPr>
            <p:nvPr/>
          </p:nvGrpSpPr>
          <p:grpSpPr bwMode="auto">
            <a:xfrm>
              <a:off x="3965344" y="6928207"/>
              <a:ext cx="144640" cy="288176"/>
              <a:chOff x="2788" y="1988"/>
              <a:chExt cx="91" cy="183"/>
            </a:xfrm>
          </p:grpSpPr>
          <p:sp>
            <p:nvSpPr>
              <p:cNvPr id="47" name="AutoShape 1253"/>
              <p:cNvSpPr>
                <a:spLocks noChangeArrowheads="1"/>
              </p:cNvSpPr>
              <p:nvPr/>
            </p:nvSpPr>
            <p:spPr bwMode="auto">
              <a:xfrm>
                <a:off x="2789" y="2027"/>
                <a:ext cx="90" cy="144"/>
              </a:xfrm>
              <a:prstGeom prst="cube">
                <a:avLst>
                  <a:gd name="adj" fmla="val 25000"/>
                </a:avLst>
              </a:prstGeom>
              <a:solidFill>
                <a:srgbClr val="FF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48" name="AutoShape 1254"/>
              <p:cNvSpPr>
                <a:spLocks noChangeArrowheads="1"/>
              </p:cNvSpPr>
              <p:nvPr/>
            </p:nvSpPr>
            <p:spPr bwMode="auto">
              <a:xfrm>
                <a:off x="2788" y="1988"/>
                <a:ext cx="91" cy="57"/>
              </a:xfrm>
              <a:prstGeom prst="cube">
                <a:avLst>
                  <a:gd name="adj" fmla="val 37255"/>
                </a:avLst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</p:grpSp>
      <p:sp>
        <p:nvSpPr>
          <p:cNvPr id="89" name="テキスト ボックス 88"/>
          <p:cNvSpPr txBox="1"/>
          <p:nvPr/>
        </p:nvSpPr>
        <p:spPr>
          <a:xfrm>
            <a:off x="6786578" y="142852"/>
            <a:ext cx="1799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PolariS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小型衛星</a:t>
            </a:r>
            <a:endParaRPr kumimoji="1" lang="en-US" altLang="ja-JP" dirty="0" smtClean="0"/>
          </a:p>
        </p:txBody>
      </p:sp>
      <p:pic>
        <p:nvPicPr>
          <p:cNvPr id="90" name="Picture 1147" descr="xr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1977788"/>
            <a:ext cx="1357322" cy="10225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1" name="Picture 6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279771"/>
            <a:ext cx="1928826" cy="143537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" name="Picture 1144" descr="DSC01107"/>
          <p:cNvPicPr>
            <a:picLocks noChangeAspect="1" noChangeArrowheads="1"/>
          </p:cNvPicPr>
          <p:nvPr/>
        </p:nvPicPr>
        <p:blipFill>
          <a:blip r:embed="rId8" cstate="print"/>
          <a:srcRect l="12846" r="10555"/>
          <a:stretch>
            <a:fillRect/>
          </a:stretch>
        </p:blipFill>
        <p:spPr bwMode="auto">
          <a:xfrm>
            <a:off x="7858148" y="3113113"/>
            <a:ext cx="1179435" cy="231615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3" name="テキスト ボックス 92"/>
          <p:cNvSpPr txBox="1"/>
          <p:nvPr/>
        </p:nvSpPr>
        <p:spPr>
          <a:xfrm>
            <a:off x="3791154" y="59272"/>
            <a:ext cx="14237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イカロス </a:t>
            </a:r>
            <a:r>
              <a:rPr kumimoji="1" lang="en-US" altLang="ja-JP" dirty="0" smtClean="0"/>
              <a:t>GAP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29939" y="1097805"/>
            <a:ext cx="257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阪大、金沢、山形、理研、</a:t>
            </a:r>
            <a:endParaRPr lang="en-US" altLang="ja-JP" sz="1600" dirty="0" smtClean="0"/>
          </a:p>
          <a:p>
            <a:r>
              <a:rPr lang="ja-JP" altLang="en-US" sz="1600" dirty="0" smtClean="0"/>
              <a:t>京都、</a:t>
            </a:r>
            <a:r>
              <a:rPr lang="en-US" altLang="ja-JP" sz="1600" dirty="0" smtClean="0"/>
              <a:t>JAXA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名大、東工大、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立教、広島</a:t>
            </a:r>
            <a:endParaRPr kumimoji="1" lang="ja-JP" altLang="en-US" sz="16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6784161" y="64291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 </a:t>
            </a:r>
            <a:r>
              <a:rPr kumimoji="1" lang="ja-JP" altLang="en-US" dirty="0" smtClean="0"/>
              <a:t>年以降か？</a:t>
            </a:r>
            <a:endParaRPr kumimoji="1" lang="ja-JP" altLang="en-US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357686" y="447240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</a:rPr>
              <a:t>金沢、山形、理研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500430" y="2857496"/>
            <a:ext cx="1114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TSUBAME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643438" y="285749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東工大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33775"/>
            <a:ext cx="2528892" cy="30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571480"/>
            <a:ext cx="1949170" cy="336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micropix_polar_scheme.gif                                      00005CC0HD1                            B575CFD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86" y="4429132"/>
            <a:ext cx="3622724" cy="2348769"/>
          </a:xfrm>
          <a:prstGeom prst="rect">
            <a:avLst/>
          </a:prstGeom>
          <a:noFill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4505" y="1357298"/>
            <a:ext cx="42095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5072066" y="395567"/>
            <a:ext cx="144635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PoGo</a:t>
            </a:r>
            <a:r>
              <a:rPr kumimoji="1" lang="en-US" altLang="ja-JP" sz="2400" dirty="0" smtClean="0"/>
              <a:t>  </a:t>
            </a:r>
            <a:r>
              <a:rPr kumimoji="1" lang="en-US" altLang="ja-JP" sz="2400" dirty="0" err="1" smtClean="0"/>
              <a:t>Lite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6643702" y="214290"/>
            <a:ext cx="228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2010</a:t>
            </a:r>
            <a:r>
              <a:rPr lang="ja-JP" altLang="en-US" sz="1600" dirty="0" smtClean="0"/>
              <a:t>年に気球</a:t>
            </a:r>
            <a:r>
              <a:rPr lang="en-US" altLang="ja-JP" sz="1600" dirty="0" smtClean="0"/>
              <a:t>(61 Units)</a:t>
            </a:r>
          </a:p>
          <a:p>
            <a:r>
              <a:rPr lang="ja-JP" altLang="en-US" sz="1600" dirty="0" smtClean="0"/>
              <a:t>スタンフォード、ハワイ、</a:t>
            </a:r>
            <a:endParaRPr lang="en-US" altLang="ja-JP" sz="1600" dirty="0" smtClean="0"/>
          </a:p>
          <a:p>
            <a:r>
              <a:rPr lang="ja-JP" altLang="en-US" sz="1600" dirty="0" smtClean="0"/>
              <a:t>ストックホルム、東工大、</a:t>
            </a:r>
            <a:endParaRPr lang="en-US" altLang="ja-JP" sz="1600" dirty="0" smtClean="0"/>
          </a:p>
          <a:p>
            <a:r>
              <a:rPr lang="ja-JP" altLang="en-US" sz="1600" dirty="0" smtClean="0"/>
              <a:t>広島大、山形大など</a:t>
            </a:r>
            <a:r>
              <a:rPr lang="en-US" altLang="ja-JP" sz="1600" dirty="0" smtClean="0"/>
              <a:t> </a:t>
            </a:r>
            <a:endParaRPr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44" y="4143380"/>
            <a:ext cx="68159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AXP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7224" y="4071942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NASA</a:t>
            </a:r>
          </a:p>
          <a:p>
            <a:r>
              <a:rPr kumimoji="1" lang="ja-JP" altLang="en-US" sz="1600" dirty="0" smtClean="0"/>
              <a:t>イタリア核物理研究所</a:t>
            </a:r>
            <a:r>
              <a:rPr kumimoji="1" lang="en-US" altLang="ja-JP" sz="1600" dirty="0" smtClean="0"/>
              <a:t>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353" y="109815"/>
            <a:ext cx="8483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POET</a:t>
            </a:r>
            <a:endParaRPr kumimoji="1" lang="ja-JP" altLang="en-US" sz="2400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0587" y="4044430"/>
            <a:ext cx="2944817" cy="2956470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4685166" y="4143380"/>
            <a:ext cx="886392" cy="4303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HXMT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4872" y="4643446"/>
            <a:ext cx="114967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中国</a:t>
            </a:r>
            <a:endParaRPr lang="en-US" altLang="ja-JP" dirty="0" smtClean="0"/>
          </a:p>
          <a:p>
            <a:r>
              <a:rPr kumimoji="1" lang="en-US" altLang="ja-JP" dirty="0" smtClean="0"/>
              <a:t>Phase-B </a:t>
            </a:r>
            <a:r>
              <a:rPr lang="en-US" altLang="ja-JP" dirty="0" smtClean="0"/>
              <a:t>? </a:t>
            </a:r>
          </a:p>
          <a:p>
            <a:r>
              <a:rPr kumimoji="1" lang="ja-JP" altLang="en-US" sz="1400" dirty="0" smtClean="0"/>
              <a:t>うやむや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56604" y="5699239"/>
            <a:ext cx="1029842" cy="3729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5000cm</a:t>
            </a:r>
            <a:r>
              <a:rPr kumimoji="1" lang="en-US" altLang="ja-JP" sz="2000" baseline="30000" dirty="0" smtClean="0"/>
              <a:t>2</a:t>
            </a:r>
            <a:endParaRPr kumimoji="1" lang="ja-JP" altLang="en-US" sz="2000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86148" y="90050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本格的な</a:t>
            </a:r>
            <a:r>
              <a:rPr lang="en-US" altLang="ja-JP" sz="1600" dirty="0" smtClean="0"/>
              <a:t>GRB</a:t>
            </a:r>
            <a:r>
              <a:rPr lang="ja-JP" altLang="en-US" sz="1600" dirty="0" smtClean="0"/>
              <a:t>偏光観測衛星</a:t>
            </a:r>
            <a:endParaRPr lang="en-US" altLang="ja-JP" sz="1600" dirty="0" smtClean="0"/>
          </a:p>
          <a:p>
            <a:r>
              <a:rPr lang="ja-JP" altLang="en-US" sz="1600" dirty="0" smtClean="0"/>
              <a:t>打ち上げ時期は未定 </a:t>
            </a:r>
            <a:r>
              <a:rPr lang="en-US" altLang="ja-JP" sz="1600" dirty="0" smtClean="0"/>
              <a:t>&gt; 2013</a:t>
            </a:r>
          </a:p>
        </p:txBody>
      </p:sp>
      <p:cxnSp>
        <p:nvCxnSpPr>
          <p:cNvPr id="30" name="直線コネクタ 29"/>
          <p:cNvCxnSpPr/>
          <p:nvPr/>
        </p:nvCxnSpPr>
        <p:spPr>
          <a:xfrm rot="5400000">
            <a:off x="3034464" y="5464928"/>
            <a:ext cx="2787646" cy="1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>
            <a:off x="2894013" y="2035971"/>
            <a:ext cx="4071148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71472" y="3143248"/>
            <a:ext cx="8194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GRAPE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71736" y="3143248"/>
            <a:ext cx="5132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LEP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8502" y="3571876"/>
            <a:ext cx="10518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1600cm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0" y="4054588"/>
            <a:ext cx="914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500958" y="3500438"/>
            <a:ext cx="8963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930cm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図 9" descr="sa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96248"/>
            <a:ext cx="4000528" cy="29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28596" y="4766273"/>
            <a:ext cx="363112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lang="ja-JP" altLang="en-US" sz="2000" dirty="0" smtClean="0"/>
              <a:t> 宇宙で直径 </a:t>
            </a:r>
            <a:r>
              <a:rPr lang="en-US" altLang="ja-JP" sz="2000" dirty="0" smtClean="0"/>
              <a:t>20m </a:t>
            </a:r>
            <a:r>
              <a:rPr lang="ja-JP" altLang="en-US" sz="2000" dirty="0" smtClean="0"/>
              <a:t>の帆を展開</a:t>
            </a:r>
            <a:endParaRPr kumimoji="1" lang="en-US" altLang="ja-JP" sz="20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000" dirty="0" smtClean="0"/>
              <a:t> 太陽からの輻射圧を受け、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     光子の運動量を推進力に</a:t>
            </a:r>
            <a:endParaRPr lang="en-US" altLang="ja-JP" sz="20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2010</a:t>
            </a:r>
            <a:r>
              <a:rPr kumimoji="1" lang="ja-JP" altLang="en-US" sz="2000" dirty="0" smtClean="0"/>
              <a:t>年</a:t>
            </a:r>
            <a:r>
              <a:rPr lang="ja-JP" altLang="en-US" sz="2000" dirty="0" smtClean="0"/>
              <a:t>夏期</a:t>
            </a:r>
            <a:r>
              <a:rPr kumimoji="1" lang="ja-JP" altLang="en-US" sz="2000" dirty="0" smtClean="0"/>
              <a:t>に </a:t>
            </a:r>
            <a:r>
              <a:rPr kumimoji="1" lang="en-US" altLang="ja-JP" sz="2000" dirty="0" smtClean="0"/>
              <a:t>H2A </a:t>
            </a:r>
            <a:r>
              <a:rPr kumimoji="1" lang="ja-JP" altLang="en-US" sz="2000" dirty="0" smtClean="0"/>
              <a:t>ロケットで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     </a:t>
            </a:r>
            <a:r>
              <a:rPr lang="ja-JP" altLang="en-US" sz="2000" dirty="0" smtClean="0"/>
              <a:t>打ち上げ予定</a:t>
            </a:r>
            <a:endParaRPr kumimoji="1" lang="ja-JP" altLang="en-US" sz="2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28596" y="4266207"/>
            <a:ext cx="2428892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4642457" y="182758"/>
            <a:ext cx="4144385" cy="6572296"/>
            <a:chOff x="-31" y="182758"/>
            <a:chExt cx="4144385" cy="6572296"/>
          </a:xfrm>
        </p:grpSpPr>
        <p:grpSp>
          <p:nvGrpSpPr>
            <p:cNvPr id="24" name="グループ化 117"/>
            <p:cNvGrpSpPr/>
            <p:nvPr/>
          </p:nvGrpSpPr>
          <p:grpSpPr>
            <a:xfrm>
              <a:off x="950" y="182758"/>
              <a:ext cx="4143404" cy="6572296"/>
              <a:chOff x="4714876" y="214290"/>
              <a:chExt cx="4143404" cy="6572296"/>
            </a:xfrm>
          </p:grpSpPr>
          <p:grpSp>
            <p:nvGrpSpPr>
              <p:cNvPr id="27" name="グループ化 111"/>
              <p:cNvGrpSpPr/>
              <p:nvPr/>
            </p:nvGrpSpPr>
            <p:grpSpPr>
              <a:xfrm>
                <a:off x="5072066" y="214290"/>
                <a:ext cx="3556355" cy="3429024"/>
                <a:chOff x="500034" y="326831"/>
                <a:chExt cx="3143272" cy="3030731"/>
              </a:xfrm>
            </p:grpSpPr>
            <p:pic>
              <p:nvPicPr>
                <p:cNvPr id="6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8333" b="53596"/>
                <a:stretch>
                  <a:fillRect/>
                </a:stretch>
              </p:blipFill>
              <p:spPr bwMode="auto">
                <a:xfrm>
                  <a:off x="500034" y="326831"/>
                  <a:ext cx="3143272" cy="30307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2" name="十二角形 61"/>
                <p:cNvSpPr/>
                <p:nvPr/>
              </p:nvSpPr>
              <p:spPr>
                <a:xfrm>
                  <a:off x="949498" y="654525"/>
                  <a:ext cx="2248081" cy="2248081"/>
                </a:xfrm>
                <a:prstGeom prst="dodecagon">
                  <a:avLst/>
                </a:prstGeom>
                <a:solidFill>
                  <a:srgbClr val="C6D9F1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3" name="グループ化 24"/>
                <p:cNvGrpSpPr/>
                <p:nvPr/>
              </p:nvGrpSpPr>
              <p:grpSpPr>
                <a:xfrm>
                  <a:off x="2351081" y="1467606"/>
                  <a:ext cx="942110" cy="1372658"/>
                  <a:chOff x="3892946" y="2071670"/>
                  <a:chExt cx="1107690" cy="1613919"/>
                </a:xfrm>
              </p:grpSpPr>
              <p:sp>
                <p:nvSpPr>
                  <p:cNvPr id="78" name="正方形/長方形 9"/>
                  <p:cNvSpPr/>
                  <p:nvPr/>
                </p:nvSpPr>
                <p:spPr>
                  <a:xfrm>
                    <a:off x="4905448" y="20716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正方形/長方形 10"/>
                  <p:cNvSpPr/>
                  <p:nvPr/>
                </p:nvSpPr>
                <p:spPr>
                  <a:xfrm rot="1800000">
                    <a:off x="4720289" y="27738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正方形/長方形 11"/>
                  <p:cNvSpPr/>
                  <p:nvPr/>
                </p:nvSpPr>
                <p:spPr>
                  <a:xfrm rot="3600000">
                    <a:off x="4202542" y="32808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4" name="グループ化 15"/>
                <p:cNvGrpSpPr/>
                <p:nvPr/>
              </p:nvGrpSpPr>
              <p:grpSpPr>
                <a:xfrm rot="5400000">
                  <a:off x="1220118" y="1849843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75" name="正方形/長方形 12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正方形/長方形 75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正方形/長方形 76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" name="グループ化 16"/>
                <p:cNvGrpSpPr/>
                <p:nvPr/>
              </p:nvGrpSpPr>
              <p:grpSpPr>
                <a:xfrm rot="10800000">
                  <a:off x="846030" y="712560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72" name="正方形/長方形 71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3" name="正方形/長方形 72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" name="正方形/長方形 73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6" name="グループ化 20"/>
                <p:cNvGrpSpPr/>
                <p:nvPr/>
              </p:nvGrpSpPr>
              <p:grpSpPr>
                <a:xfrm rot="16200000">
                  <a:off x="1973859" y="334706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69" name="正方形/長方形 68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正方形/長方形 69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正方形/長方形 70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67" name="直線矢印コネクタ 66"/>
                <p:cNvCxnSpPr/>
                <p:nvPr/>
              </p:nvCxnSpPr>
              <p:spPr>
                <a:xfrm rot="10800000" flipH="1">
                  <a:off x="949498" y="1770050"/>
                  <a:ext cx="2248081" cy="13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正方形/長方形 67"/>
                <p:cNvSpPr/>
                <p:nvPr/>
              </p:nvSpPr>
              <p:spPr>
                <a:xfrm>
                  <a:off x="1830344" y="1454326"/>
                  <a:ext cx="455640" cy="31412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/>
                    <a:t>140</a:t>
                  </a:r>
                  <a:endParaRPr lang="ja-JP" altLang="en-US" dirty="0"/>
                </a:p>
              </p:txBody>
            </p:sp>
          </p:grpSp>
          <p:grpSp>
            <p:nvGrpSpPr>
              <p:cNvPr id="28" name="グループ化 45"/>
              <p:cNvGrpSpPr/>
              <p:nvPr/>
            </p:nvGrpSpPr>
            <p:grpSpPr>
              <a:xfrm>
                <a:off x="4857752" y="3489008"/>
                <a:ext cx="4000528" cy="3297578"/>
                <a:chOff x="2928926" y="2074638"/>
                <a:chExt cx="4976824" cy="4102325"/>
              </a:xfrm>
            </p:grpSpPr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28926" y="2074638"/>
                  <a:ext cx="4976824" cy="4102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39" name="グループ化 9"/>
                <p:cNvGrpSpPr/>
                <p:nvPr/>
              </p:nvGrpSpPr>
              <p:grpSpPr>
                <a:xfrm>
                  <a:off x="3667056" y="2321805"/>
                  <a:ext cx="3512525" cy="1440447"/>
                  <a:chOff x="3667056" y="2321805"/>
                  <a:chExt cx="3512525" cy="1440447"/>
                </a:xfrm>
              </p:grpSpPr>
              <p:sp>
                <p:nvSpPr>
                  <p:cNvPr id="56" name="正方形/長方形 3"/>
                  <p:cNvSpPr/>
                  <p:nvPr/>
                </p:nvSpPr>
                <p:spPr>
                  <a:xfrm>
                    <a:off x="3809932" y="2333492"/>
                    <a:ext cx="3214710" cy="595442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台形 56"/>
                  <p:cNvSpPr/>
                  <p:nvPr/>
                </p:nvSpPr>
                <p:spPr>
                  <a:xfrm rot="10800000">
                    <a:off x="3786181" y="2928934"/>
                    <a:ext cx="3250335" cy="761880"/>
                  </a:xfrm>
                  <a:prstGeom prst="trapezoid">
                    <a:avLst>
                      <a:gd name="adj" fmla="val 112367"/>
                    </a:avLst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正方形/長方形 57"/>
                  <p:cNvSpPr/>
                  <p:nvPr/>
                </p:nvSpPr>
                <p:spPr>
                  <a:xfrm>
                    <a:off x="4655312" y="3690814"/>
                    <a:ext cx="1547887" cy="71438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正方形/長方形 58"/>
                  <p:cNvSpPr/>
                  <p:nvPr/>
                </p:nvSpPr>
                <p:spPr>
                  <a:xfrm>
                    <a:off x="3667056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正方形/長方形 59"/>
                  <p:cNvSpPr/>
                  <p:nvPr/>
                </p:nvSpPr>
                <p:spPr>
                  <a:xfrm>
                    <a:off x="7060455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0" name="正方形/長方形 39"/>
                <p:cNvSpPr/>
                <p:nvPr/>
              </p:nvSpPr>
              <p:spPr>
                <a:xfrm>
                  <a:off x="3547930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6929454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正方形/長方形 41"/>
                <p:cNvSpPr/>
                <p:nvPr/>
              </p:nvSpPr>
              <p:spPr>
                <a:xfrm>
                  <a:off x="4714688" y="3786190"/>
                  <a:ext cx="1428760" cy="78581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3500430" y="5143512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3512305" y="5427676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3500430" y="4869635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6274637" y="4880110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47" name="正方形/長方形 46"/>
                <p:cNvSpPr/>
                <p:nvPr/>
              </p:nvSpPr>
              <p:spPr>
                <a:xfrm>
                  <a:off x="3857620" y="5584015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5572132" y="5584203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3884596" y="5574474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  <p:cxnSp>
              <p:nvCxnSpPr>
                <p:cNvPr id="50" name="直線コネクタ 49"/>
                <p:cNvCxnSpPr/>
                <p:nvPr/>
              </p:nvCxnSpPr>
              <p:spPr>
                <a:xfrm rot="5400000">
                  <a:off x="2715312" y="3036091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/>
                <p:cNvCxnSpPr/>
                <p:nvPr/>
              </p:nvCxnSpPr>
              <p:spPr>
                <a:xfrm rot="5400000">
                  <a:off x="6608777" y="3047172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 rot="5400000">
                  <a:off x="2274109" y="4988761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 rot="5400000">
                  <a:off x="6416718" y="4987779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3345679" y="6072206"/>
                  <a:ext cx="4143404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5675413" y="5587905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29" name="テキスト ボックス 28"/>
              <p:cNvSpPr txBox="1"/>
              <p:nvPr/>
            </p:nvSpPr>
            <p:spPr>
              <a:xfrm>
                <a:off x="6336546" y="4263102"/>
                <a:ext cx="1378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/>
                  <a:t>プラスチック</a:t>
                </a:r>
                <a:endParaRPr kumimoji="1" lang="en-US" altLang="ja-JP" sz="1400" dirty="0" smtClean="0"/>
              </a:p>
              <a:p>
                <a:r>
                  <a:rPr lang="ja-JP" altLang="en-US" sz="1400" dirty="0" smtClean="0"/>
                  <a:t>シンチレータ</a:t>
                </a:r>
                <a:endParaRPr kumimoji="1" lang="ja-JP" altLang="en-US" sz="14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572132" y="4500570"/>
                <a:ext cx="505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CsI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326418" y="5127746"/>
                <a:ext cx="10647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R1840-12s</a:t>
                </a:r>
                <a:endParaRPr kumimoji="1" lang="ja-JP" altLang="en-US" sz="1600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213960" y="5389358"/>
                <a:ext cx="9625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R7400p</a:t>
                </a:r>
                <a:endParaRPr kumimoji="1" lang="ja-JP" altLang="en-US" sz="16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572396" y="5463666"/>
                <a:ext cx="739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analog</a:t>
                </a:r>
                <a:endParaRPr kumimoji="1" lang="ja-JP" altLang="en-US" sz="1600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709374" y="5692991"/>
                <a:ext cx="577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FPGA</a:t>
                </a:r>
                <a:endParaRPr kumimoji="1" lang="ja-JP" altLang="en-US" sz="1400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7746804" y="5923071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CPU</a:t>
                </a:r>
                <a:endParaRPr kumimoji="1" lang="ja-JP" altLang="en-US" sz="1400" dirty="0"/>
              </a:p>
            </p:txBody>
          </p:sp>
          <p:cxnSp>
            <p:nvCxnSpPr>
              <p:cNvPr id="36" name="直線矢印コネクタ 35"/>
              <p:cNvCxnSpPr/>
              <p:nvPr/>
            </p:nvCxnSpPr>
            <p:spPr>
              <a:xfrm rot="5400000">
                <a:off x="4499768" y="4214818"/>
                <a:ext cx="1143802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 rot="16200000">
                <a:off x="4479394" y="4021673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60 mm</a:t>
                </a:r>
                <a:endParaRPr kumimoji="1" lang="ja-JP" altLang="en-US" dirty="0"/>
              </a:p>
            </p:txBody>
          </p:sp>
        </p:grpSp>
        <p:cxnSp>
          <p:nvCxnSpPr>
            <p:cNvPr id="25" name="直線矢印コネクタ 24"/>
            <p:cNvCxnSpPr/>
            <p:nvPr/>
          </p:nvCxnSpPr>
          <p:spPr>
            <a:xfrm rot="16200000" flipH="1">
              <a:off x="-559468" y="5734477"/>
              <a:ext cx="1833251" cy="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 rot="16200000">
              <a:off x="-294022" y="5638963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10</a:t>
              </a:r>
              <a:r>
                <a:rPr kumimoji="1" lang="en-US" altLang="ja-JP" dirty="0" smtClean="0"/>
                <a:t>0 mm</a:t>
              </a:r>
              <a:endParaRPr kumimoji="1" lang="ja-JP" altLang="en-US" dirty="0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4481514" y="0"/>
            <a:ext cx="4591080" cy="6858000"/>
            <a:chOff x="4481514" y="0"/>
            <a:chExt cx="4591080" cy="6858000"/>
          </a:xfrm>
        </p:grpSpPr>
        <p:sp>
          <p:nvSpPr>
            <p:cNvPr id="83" name="正方形/長方形 82"/>
            <p:cNvSpPr/>
            <p:nvPr/>
          </p:nvSpPr>
          <p:spPr>
            <a:xfrm>
              <a:off x="4500562" y="0"/>
              <a:ext cx="4429156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4" name="グループ化 5"/>
            <p:cNvGrpSpPr/>
            <p:nvPr/>
          </p:nvGrpSpPr>
          <p:grpSpPr>
            <a:xfrm>
              <a:off x="4481514" y="820853"/>
              <a:ext cx="4591080" cy="5975592"/>
              <a:chOff x="4267168" y="714356"/>
              <a:chExt cx="4591080" cy="5975592"/>
            </a:xfrm>
          </p:grpSpPr>
          <p:grpSp>
            <p:nvGrpSpPr>
              <p:cNvPr id="85" name="グループ化 84"/>
              <p:cNvGrpSpPr/>
              <p:nvPr/>
            </p:nvGrpSpPr>
            <p:grpSpPr>
              <a:xfrm>
                <a:off x="4322172" y="2714620"/>
                <a:ext cx="4536076" cy="3975328"/>
                <a:chOff x="4322172" y="2714620"/>
                <a:chExt cx="4536076" cy="3975328"/>
              </a:xfrm>
            </p:grpSpPr>
            <p:pic>
              <p:nvPicPr>
                <p:cNvPr id="87" name="図 86" descr="GAP-position2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322172" y="3356827"/>
                  <a:ext cx="4250356" cy="2925149"/>
                </a:xfrm>
                <a:prstGeom prst="rect">
                  <a:avLst/>
                </a:prstGeom>
              </p:spPr>
            </p:pic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4427195" y="6119878"/>
                  <a:ext cx="1930755" cy="380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/>
                    <a:t>太陽電池パドル</a:t>
                  </a:r>
                  <a:endParaRPr kumimoji="1" lang="ja-JP" altLang="en-US" dirty="0"/>
                </a:p>
              </p:txBody>
            </p:sp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7500926" y="6228283"/>
                  <a:ext cx="13573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b="1" dirty="0" smtClean="0"/>
                    <a:t>太陽面</a:t>
                  </a:r>
                  <a:endParaRPr kumimoji="1" lang="ja-JP" altLang="en-US" sz="2400" b="1" dirty="0"/>
                </a:p>
              </p:txBody>
            </p:sp>
            <p:sp>
              <p:nvSpPr>
                <p:cNvPr id="90" name="テキスト ボックス 89"/>
                <p:cNvSpPr txBox="1"/>
                <p:nvPr/>
              </p:nvSpPr>
              <p:spPr>
                <a:xfrm>
                  <a:off x="7143736" y="3218028"/>
                  <a:ext cx="1714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b="1" dirty="0" smtClean="0"/>
                    <a:t>反太陽面</a:t>
                  </a:r>
                  <a:endParaRPr kumimoji="1" lang="ja-JP" altLang="en-US" sz="2400" b="1" dirty="0"/>
                </a:p>
              </p:txBody>
            </p:sp>
            <p:cxnSp>
              <p:nvCxnSpPr>
                <p:cNvPr id="91" name="直線コネクタ 90"/>
                <p:cNvCxnSpPr/>
                <p:nvPr/>
              </p:nvCxnSpPr>
              <p:spPr>
                <a:xfrm rot="16200000" flipH="1">
                  <a:off x="4862159" y="2934127"/>
                  <a:ext cx="1033267" cy="845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91"/>
                <p:cNvCxnSpPr/>
                <p:nvPr/>
              </p:nvCxnSpPr>
              <p:spPr>
                <a:xfrm rot="5400000">
                  <a:off x="6495447" y="2949454"/>
                  <a:ext cx="1033267" cy="845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円/楕円 92"/>
                <p:cNvSpPr/>
                <p:nvPr/>
              </p:nvSpPr>
              <p:spPr>
                <a:xfrm>
                  <a:off x="4934999" y="2714620"/>
                  <a:ext cx="2536201" cy="234833"/>
                </a:xfrm>
                <a:prstGeom prst="ellipse">
                  <a:avLst/>
                </a:prstGeom>
                <a:solidFill>
                  <a:srgbClr val="FFFF00">
                    <a:alpha val="4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7432188" y="4711495"/>
                  <a:ext cx="12117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 smtClean="0"/>
                    <a:t>ス</a:t>
                  </a:r>
                  <a:r>
                    <a:rPr kumimoji="1" lang="ja-JP" altLang="en-US" dirty="0" smtClean="0"/>
                    <a:t>ラスタ用</a:t>
                  </a:r>
                  <a:endParaRPr kumimoji="1" lang="en-US" altLang="ja-JP" dirty="0" smtClean="0"/>
                </a:p>
                <a:p>
                  <a:r>
                    <a:rPr lang="ja-JP" altLang="en-US" dirty="0" smtClean="0"/>
                    <a:t>燃料タンク</a:t>
                  </a:r>
                  <a:endParaRPr kumimoji="1" lang="ja-JP" altLang="en-US" dirty="0"/>
                </a:p>
              </p:txBody>
            </p:sp>
          </p:grpSp>
          <p:sp>
            <p:nvSpPr>
              <p:cNvPr id="86" name="テキスト ボックス 85"/>
              <p:cNvSpPr txBox="1"/>
              <p:nvPr/>
            </p:nvSpPr>
            <p:spPr>
              <a:xfrm>
                <a:off x="4267168" y="714356"/>
                <a:ext cx="421140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/>
                  <a:t>■ 反太陽面のパネルに取り付け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前方には障害物は無い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偏光観測範囲：</a:t>
                </a:r>
                <a:r>
                  <a:rPr lang="en-US" altLang="ja-JP" sz="2000" dirty="0" smtClean="0"/>
                  <a:t>70 – 300 </a:t>
                </a:r>
                <a:r>
                  <a:rPr lang="en-US" altLang="ja-JP" sz="2000" dirty="0" err="1" smtClean="0"/>
                  <a:t>keV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スペクトル測定範囲：</a:t>
                </a:r>
                <a:r>
                  <a:rPr lang="en-US" altLang="ja-JP" sz="2000" dirty="0" smtClean="0"/>
                  <a:t>30 – 300 </a:t>
                </a:r>
                <a:r>
                  <a:rPr lang="en-US" altLang="ja-JP" sz="2000" dirty="0" err="1" smtClean="0"/>
                  <a:t>keV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時間分解能１秒で偏光観測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２エネルギーバンドで偏光観測       </a:t>
                </a:r>
              </a:p>
            </p:txBody>
          </p:sp>
        </p:grpSp>
      </p:grpSp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71438" y="71415"/>
            <a:ext cx="5357818" cy="1214445"/>
          </a:xfrm>
        </p:spPr>
        <p:txBody>
          <a:bodyPr>
            <a:noAutofit/>
          </a:bodyPr>
          <a:lstStyle/>
          <a:p>
            <a:pPr algn="l" eaLnBrk="1" hangingPunct="1"/>
            <a:r>
              <a:rPr lang="ja-JP" altLang="en-US" sz="3600" b="1" dirty="0" smtClean="0">
                <a:solidFill>
                  <a:srgbClr val="006600"/>
                </a:solidFill>
              </a:rPr>
              <a:t>小型</a:t>
            </a:r>
            <a:r>
              <a:rPr lang="ja-JP" altLang="en-US" sz="3200" b="1" dirty="0" smtClean="0">
                <a:solidFill>
                  <a:srgbClr val="006600"/>
                </a:solidFill>
              </a:rPr>
              <a:t>ソーラーセイル</a:t>
            </a:r>
            <a:r>
              <a:rPr lang="ja-JP" altLang="en-US" sz="3600" b="1" dirty="0" smtClean="0">
                <a:solidFill>
                  <a:srgbClr val="006600"/>
                </a:solidFill>
              </a:rPr>
              <a:t>実証機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>IKAROS (</a:t>
            </a:r>
            <a:r>
              <a:rPr lang="ja-JP" altLang="en-US" sz="3600" b="1" dirty="0" smtClean="0">
                <a:solidFill>
                  <a:srgbClr val="006600"/>
                </a:solidFill>
              </a:rPr>
              <a:t>イカロス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>)</a:t>
            </a:r>
            <a:endParaRPr lang="ja-JP" altLang="en-US" sz="3600" b="1" dirty="0" smtClean="0">
              <a:solidFill>
                <a:srgbClr val="006600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357290" y="385762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図 118" descr="IMG_2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75" y="871862"/>
            <a:ext cx="2447999" cy="1836000"/>
          </a:xfrm>
          <a:prstGeom prst="rect">
            <a:avLst/>
          </a:prstGeom>
        </p:spPr>
      </p:pic>
      <p:pic>
        <p:nvPicPr>
          <p:cNvPr id="120" name="図 119" descr="IMG_2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5125" y="867338"/>
            <a:ext cx="2448000" cy="1836000"/>
          </a:xfrm>
          <a:prstGeom prst="rect">
            <a:avLst/>
          </a:prstGeom>
        </p:spPr>
      </p:pic>
      <p:pic>
        <p:nvPicPr>
          <p:cNvPr id="121" name="図 120" descr="IMG_2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204" y="2740492"/>
            <a:ext cx="2448000" cy="1836000"/>
          </a:xfrm>
          <a:prstGeom prst="rect">
            <a:avLst/>
          </a:prstGeom>
        </p:spPr>
      </p:pic>
      <p:pic>
        <p:nvPicPr>
          <p:cNvPr id="122" name="図 121" descr="IMG_2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74" y="4605662"/>
            <a:ext cx="2448000" cy="1836000"/>
          </a:xfrm>
          <a:prstGeom prst="rect">
            <a:avLst/>
          </a:prstGeom>
        </p:spPr>
      </p:pic>
      <p:pic>
        <p:nvPicPr>
          <p:cNvPr id="123" name="図 122" descr="IMG_20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48" y="2740492"/>
            <a:ext cx="2448000" cy="1836000"/>
          </a:xfrm>
          <a:prstGeom prst="rect">
            <a:avLst/>
          </a:prstGeom>
        </p:spPr>
      </p:pic>
      <p:pic>
        <p:nvPicPr>
          <p:cNvPr id="124" name="図 123" descr="IMG_21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36377" y="4609162"/>
            <a:ext cx="2447999" cy="1836000"/>
          </a:xfrm>
          <a:prstGeom prst="rect">
            <a:avLst/>
          </a:prstGeom>
        </p:spPr>
      </p:pic>
      <p:pic>
        <p:nvPicPr>
          <p:cNvPr id="77" name="Picture 1" descr="C:\Users\yoshiki\Desktop\IMG_3971.JPG"/>
          <p:cNvPicPr>
            <a:picLocks noChangeAspect="1" noChangeArrowheads="1"/>
          </p:cNvPicPr>
          <p:nvPr/>
        </p:nvPicPr>
        <p:blipFill>
          <a:blip r:embed="rId8" cstate="print"/>
          <a:srcRect l="22146" r="22146"/>
          <a:stretch>
            <a:fillRect/>
          </a:stretch>
        </p:blipFill>
        <p:spPr bwMode="auto">
          <a:xfrm>
            <a:off x="5009002" y="857232"/>
            <a:ext cx="4138903" cy="5572140"/>
          </a:xfrm>
          <a:prstGeom prst="rect">
            <a:avLst/>
          </a:prstGeom>
          <a:noFill/>
        </p:spPr>
      </p:pic>
      <p:sp>
        <p:nvSpPr>
          <p:cNvPr id="78" name="テキスト ボックス 77"/>
          <p:cNvSpPr txBox="1"/>
          <p:nvPr/>
        </p:nvSpPr>
        <p:spPr>
          <a:xfrm>
            <a:off x="214282" y="142852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6600"/>
                </a:solidFill>
              </a:rPr>
              <a:t>PM-GAP </a:t>
            </a:r>
            <a:r>
              <a:rPr kumimoji="1" lang="ja-JP" altLang="en-US" sz="3600" b="1" dirty="0" smtClean="0">
                <a:solidFill>
                  <a:srgbClr val="006600"/>
                </a:solidFill>
              </a:rPr>
              <a:t>組み上げ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462440" y="514377"/>
            <a:ext cx="4681560" cy="4200507"/>
            <a:chOff x="4462440" y="157187"/>
            <a:chExt cx="4681560" cy="4200507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2440" y="157187"/>
              <a:ext cx="4681560" cy="4057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テキスト ボックス 5"/>
            <p:cNvSpPr txBox="1"/>
            <p:nvPr/>
          </p:nvSpPr>
          <p:spPr>
            <a:xfrm rot="16200000">
              <a:off x="4242046" y="2258756"/>
              <a:ext cx="1172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カウント数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429388" y="3988362"/>
              <a:ext cx="14945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角度 </a:t>
              </a:r>
              <a:r>
                <a:rPr kumimoji="1" lang="en-US" altLang="ja-JP" dirty="0" smtClean="0"/>
                <a:t>(degree)</a:t>
              </a:r>
              <a:endParaRPr kumimoji="1" lang="ja-JP" altLang="en-US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4282" y="201019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6600"/>
                </a:solidFill>
              </a:rPr>
              <a:t>KEK </a:t>
            </a:r>
            <a:r>
              <a:rPr kumimoji="1" lang="ja-JP" altLang="en-US" sz="3200" b="1" dirty="0" smtClean="0">
                <a:solidFill>
                  <a:srgbClr val="006600"/>
                </a:solidFill>
              </a:rPr>
              <a:t>高偏光Ｘ線実験</a:t>
            </a:r>
            <a:endParaRPr kumimoji="1" lang="ja-JP" altLang="en-US" sz="3200" b="1" dirty="0">
              <a:solidFill>
                <a:srgbClr val="006600"/>
              </a:solidFill>
            </a:endParaRPr>
          </a:p>
        </p:txBody>
      </p:sp>
      <p:pic>
        <p:nvPicPr>
          <p:cNvPr id="4" name="図 3" descr="IMG_2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78703"/>
            <a:ext cx="4429156" cy="332186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5720" y="4786322"/>
            <a:ext cx="813203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モジュレーションファクターが </a:t>
            </a:r>
            <a:r>
              <a:rPr lang="en-US" altLang="ja-JP" sz="2400" dirty="0" smtClean="0"/>
              <a:t>M = 0.985 </a:t>
            </a:r>
            <a:r>
              <a:rPr lang="ja-JP" altLang="en-US" sz="2400" dirty="0" err="1" smtClean="0"/>
              <a:t>の検</a:t>
            </a:r>
            <a:r>
              <a:rPr lang="ja-JP" altLang="en-US" sz="2400" dirty="0" smtClean="0"/>
              <a:t>出器を用いて</a:t>
            </a:r>
            <a:endParaRPr lang="en-US" altLang="ja-JP" sz="2400" dirty="0" smtClean="0"/>
          </a:p>
          <a:p>
            <a:r>
              <a:rPr lang="ja-JP" altLang="en-US" sz="2400" dirty="0" smtClean="0"/>
              <a:t>     絶対偏光度を測定</a:t>
            </a:r>
            <a:endParaRPr lang="en-US" altLang="ja-JP" sz="2400" dirty="0" smtClean="0"/>
          </a:p>
          <a:p>
            <a:r>
              <a:rPr lang="ja-JP" altLang="en-US" sz="2400" dirty="0" smtClean="0"/>
              <a:t>　　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プラスチック散乱体</a:t>
            </a:r>
            <a:r>
              <a:rPr lang="en-US" altLang="ja-JP" sz="2000" dirty="0" smtClean="0"/>
              <a:t>=</a:t>
            </a:r>
            <a:r>
              <a:rPr lang="ja-JP" altLang="en-US" sz="2000" dirty="0" smtClean="0"/>
              <a:t>直径</a:t>
            </a:r>
            <a:r>
              <a:rPr lang="en-US" altLang="ja-JP" sz="2000" dirty="0" smtClean="0"/>
              <a:t>5mm, 3x3mm CZT </a:t>
            </a:r>
            <a:r>
              <a:rPr lang="ja-JP" altLang="en-US" sz="2000" dirty="0" err="1" smtClean="0"/>
              <a:t>までの</a:t>
            </a:r>
            <a:r>
              <a:rPr lang="ja-JP" altLang="en-US" sz="2000" dirty="0" smtClean="0"/>
              <a:t>距離</a:t>
            </a:r>
            <a:r>
              <a:rPr lang="en-US" altLang="ja-JP" sz="2000" dirty="0" smtClean="0"/>
              <a:t>10.75cm)</a:t>
            </a:r>
          </a:p>
          <a:p>
            <a:endParaRPr lang="en-US" altLang="ja-JP" sz="800" dirty="0" smtClean="0"/>
          </a:p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E = 80 </a:t>
            </a:r>
            <a:r>
              <a:rPr kumimoji="1" lang="en-US" altLang="ja-JP" sz="2400" dirty="0" err="1" smtClean="0"/>
              <a:t>keV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の単色 </a:t>
            </a:r>
            <a:r>
              <a:rPr kumimoji="1" lang="en-US" altLang="ja-JP" sz="2400" dirty="0" smtClean="0"/>
              <a:t>X </a:t>
            </a:r>
            <a:r>
              <a:rPr kumimoji="1" lang="ja-JP" altLang="en-US" sz="2400" dirty="0" smtClean="0"/>
              <a:t>線で、偏光度 </a:t>
            </a:r>
            <a:r>
              <a:rPr kumimoji="1" lang="en-US" altLang="ja-JP" sz="2400" dirty="0" smtClean="0"/>
              <a:t>π = 82.3±1.6%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1" descr="IMG_23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1652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14282" y="201019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6600"/>
                </a:solidFill>
              </a:rPr>
              <a:t>KEK </a:t>
            </a:r>
            <a:r>
              <a:rPr kumimoji="1" lang="ja-JP" altLang="en-US" sz="3200" b="1" dirty="0" smtClean="0">
                <a:solidFill>
                  <a:srgbClr val="006600"/>
                </a:solidFill>
              </a:rPr>
              <a:t>高偏光Ｘ線実験</a:t>
            </a:r>
            <a:endParaRPr kumimoji="1" lang="ja-JP" altLang="en-US" sz="3200" b="1" dirty="0">
              <a:solidFill>
                <a:srgbClr val="0066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357686" y="637708"/>
            <a:ext cx="4386555" cy="3791424"/>
            <a:chOff x="4442022" y="506974"/>
            <a:chExt cx="4386555" cy="3791424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9138" y="857254"/>
              <a:ext cx="4186237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27774" y="506974"/>
              <a:ext cx="4100803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/>
                <a:t>KEK</a:t>
              </a:r>
              <a:r>
                <a:rPr lang="ja-JP" altLang="en-US" dirty="0"/>
                <a:t>実験で得られた偏光モジュレーション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929190" y="3659080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750788" y="365908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572264" y="3659080"/>
              <a:ext cx="7473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    200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715272" y="365908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300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429388" y="39290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回転角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16200000">
              <a:off x="4075736" y="2054326"/>
              <a:ext cx="1225015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イベント数 </a:t>
              </a:r>
              <a:endParaRPr kumimoji="1" lang="en-US" altLang="ja-JP" dirty="0" smtClean="0"/>
            </a:p>
            <a:p>
              <a:endParaRPr kumimoji="1" lang="ja-JP" altLang="en-US" sz="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6200000">
              <a:off x="4418152" y="2999202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1000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4430295" y="1299028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2000</a:t>
              </a:r>
              <a:endParaRPr kumimoji="1" lang="ja-JP" altLang="en-US" dirty="0"/>
            </a:p>
          </p:txBody>
        </p:sp>
      </p:grp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4" cstate="print"/>
          <a:srcRect b="15294"/>
          <a:stretch>
            <a:fillRect/>
          </a:stretch>
        </p:blipFill>
        <p:spPr bwMode="auto">
          <a:xfrm>
            <a:off x="428596" y="3984067"/>
            <a:ext cx="3710781" cy="28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1" name="グループ化 100"/>
          <p:cNvGrpSpPr/>
          <p:nvPr/>
        </p:nvGrpSpPr>
        <p:grpSpPr>
          <a:xfrm>
            <a:off x="1627275" y="4802088"/>
            <a:ext cx="1015899" cy="1095710"/>
            <a:chOff x="4770548" y="5087840"/>
            <a:chExt cx="1015899" cy="1095710"/>
          </a:xfrm>
        </p:grpSpPr>
        <p:sp>
          <p:nvSpPr>
            <p:cNvPr id="98" name="乗算記号 97"/>
            <p:cNvSpPr/>
            <p:nvPr/>
          </p:nvSpPr>
          <p:spPr>
            <a:xfrm>
              <a:off x="5143504" y="5500702"/>
              <a:ext cx="285752" cy="285752"/>
            </a:xfrm>
            <a:prstGeom prst="mathMultiply">
              <a:avLst/>
            </a:prstGeom>
            <a:solidFill>
              <a:srgbClr val="FF99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環状矢印 98"/>
            <p:cNvSpPr/>
            <p:nvPr/>
          </p:nvSpPr>
          <p:spPr>
            <a:xfrm>
              <a:off x="4770548" y="5087840"/>
              <a:ext cx="1000132" cy="1000132"/>
            </a:xfrm>
            <a:prstGeom prst="circularArrow">
              <a:avLst/>
            </a:prstGeom>
            <a:solidFill>
              <a:srgbClr val="FF99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環状矢印 99"/>
            <p:cNvSpPr/>
            <p:nvPr/>
          </p:nvSpPr>
          <p:spPr>
            <a:xfrm rot="10800000">
              <a:off x="4786315" y="5183418"/>
              <a:ext cx="1000132" cy="1000132"/>
            </a:xfrm>
            <a:prstGeom prst="circularArrow">
              <a:avLst/>
            </a:prstGeom>
            <a:solidFill>
              <a:srgbClr val="FF99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4329532" y="4655304"/>
            <a:ext cx="47965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 回転実験では </a:t>
            </a:r>
            <a:r>
              <a:rPr lang="en-US" altLang="ja-JP" sz="2000" dirty="0" smtClean="0"/>
              <a:t>M=</a:t>
            </a:r>
            <a:r>
              <a:rPr lang="en-US" altLang="ja-JP" sz="2000" dirty="0" smtClean="0">
                <a:latin typeface="+mj-lt"/>
                <a:ea typeface="ＭＳ 明朝"/>
                <a:cs typeface="ＭＳ 明朝"/>
              </a:rPr>
              <a:t>0.45±0.03</a:t>
            </a:r>
            <a:r>
              <a:rPr lang="ja-JP" altLang="en-US" sz="2000" dirty="0" err="1" smtClean="0">
                <a:latin typeface="ＭＳ 明朝"/>
                <a:ea typeface="ＭＳ 明朝"/>
                <a:cs typeface="ＭＳ 明朝"/>
              </a:rPr>
              <a:t>、</a:t>
            </a:r>
            <a:endParaRPr lang="ja-JP" altLang="en-US" sz="2000" dirty="0" smtClean="0">
              <a:latin typeface="ＭＳ 明朝"/>
              <a:ea typeface="ＭＳ 明朝"/>
              <a:cs typeface="ＭＳ 明朝"/>
            </a:endParaRPr>
          </a:p>
          <a:p>
            <a:r>
              <a:rPr lang="en-US" altLang="ja-JP" sz="2000" dirty="0" smtClean="0"/>
              <a:t>      EGS5 </a:t>
            </a:r>
            <a:r>
              <a:rPr lang="ja-JP" altLang="en-US" sz="2000" dirty="0" smtClean="0"/>
              <a:t>や </a:t>
            </a:r>
            <a:r>
              <a:rPr lang="en-US" altLang="ja-JP" sz="2000" dirty="0" smtClean="0"/>
              <a:t>GEANT4 </a:t>
            </a:r>
            <a:r>
              <a:rPr lang="ja-JP" altLang="en-US" sz="2000" dirty="0" smtClean="0"/>
              <a:t>のシミュレーションでは</a:t>
            </a:r>
            <a:endParaRPr lang="en-US" altLang="ja-JP" sz="2000" dirty="0" smtClean="0"/>
          </a:p>
          <a:p>
            <a:r>
              <a:rPr lang="en-US" altLang="ja-JP" sz="2000" dirty="0" smtClean="0"/>
              <a:t>      M=0.46 </a:t>
            </a:r>
            <a:r>
              <a:rPr lang="ja-JP" altLang="en-US" sz="2000" dirty="0" smtClean="0"/>
              <a:t>で、</a:t>
            </a:r>
            <a:r>
              <a:rPr lang="en-US" altLang="ja-JP" sz="2000" dirty="0" smtClean="0"/>
              <a:t>2% </a:t>
            </a:r>
            <a:r>
              <a:rPr lang="ja-JP" altLang="en-US" sz="2000" dirty="0" smtClean="0"/>
              <a:t>程度では一致</a:t>
            </a:r>
            <a:endParaRPr lang="en-US" altLang="ja-JP" sz="2000" dirty="0" smtClean="0"/>
          </a:p>
          <a:p>
            <a:endParaRPr lang="en-US" altLang="ja-JP" sz="800" dirty="0" smtClean="0"/>
          </a:p>
          <a:p>
            <a:r>
              <a:rPr kumimoji="1" lang="ja-JP" altLang="en-US" sz="2000" dirty="0" smtClean="0"/>
              <a:t>■ 実験データとシミュレータを比較して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システマティックを抑える努力が必要</a:t>
            </a:r>
            <a:endParaRPr kumimoji="1" lang="ja-JP" altLang="en-US" sz="2000" dirty="0"/>
          </a:p>
        </p:txBody>
      </p:sp>
      <p:sp>
        <p:nvSpPr>
          <p:cNvPr id="91" name="正方形/長方形 90"/>
          <p:cNvSpPr/>
          <p:nvPr/>
        </p:nvSpPr>
        <p:spPr>
          <a:xfrm>
            <a:off x="714348" y="3929066"/>
            <a:ext cx="14287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428992" y="3929066"/>
            <a:ext cx="7143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428728" y="6627944"/>
            <a:ext cx="214314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2714612" y="6635336"/>
            <a:ext cx="214314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413226" y="3516204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BL-14A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4723250" y="2571744"/>
            <a:ext cx="4071966" cy="4805149"/>
            <a:chOff x="4929190" y="2394325"/>
            <a:chExt cx="3929090" cy="4911130"/>
          </a:xfrm>
        </p:grpSpPr>
        <p:pic>
          <p:nvPicPr>
            <p:cNvPr id="3" name="図 2" descr="naname_si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9190" y="2394325"/>
              <a:ext cx="3929090" cy="4911130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  <p:sp>
          <p:nvSpPr>
            <p:cNvPr id="6" name="TextBox 10"/>
            <p:cNvSpPr txBox="1"/>
            <p:nvPr/>
          </p:nvSpPr>
          <p:spPr>
            <a:xfrm>
              <a:off x="5117704" y="3447803"/>
              <a:ext cx="785818" cy="1208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Φ</a:t>
              </a:r>
              <a:r>
                <a:rPr lang="en-US" altLang="ja-JP" dirty="0" smtClean="0"/>
                <a:t>=0</a:t>
              </a:r>
            </a:p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Φ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=10</a:t>
              </a:r>
            </a:p>
            <a:p>
              <a:r>
                <a:rPr kumimoji="1" lang="en-US" altLang="ja-JP" dirty="0" err="1" smtClean="0">
                  <a:solidFill>
                    <a:srgbClr val="00B050"/>
                  </a:solidFill>
                </a:rPr>
                <a:t>Φ</a:t>
              </a:r>
              <a:r>
                <a:rPr kumimoji="1" lang="en-US" altLang="ja-JP" dirty="0" smtClean="0">
                  <a:solidFill>
                    <a:srgbClr val="00B050"/>
                  </a:solidFill>
                </a:rPr>
                <a:t>=20</a:t>
              </a:r>
            </a:p>
            <a:p>
              <a:r>
                <a:rPr lang="en-US" altLang="ja-JP" dirty="0" smtClean="0">
                  <a:solidFill>
                    <a:srgbClr val="0000FF"/>
                  </a:solidFill>
                </a:rPr>
                <a:t>Φ=30</a:t>
              </a: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929190" y="3225115"/>
            <a:ext cx="128588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phi30deg_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771" y="2500306"/>
            <a:ext cx="3567725" cy="414338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919581" y="-817373"/>
            <a:ext cx="3652947" cy="4786345"/>
            <a:chOff x="489860" y="2365833"/>
            <a:chExt cx="3867826" cy="4992257"/>
          </a:xfrm>
        </p:grpSpPr>
        <p:pic>
          <p:nvPicPr>
            <p:cNvPr id="2" name="図 1" descr="10-6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365833"/>
              <a:ext cx="3857652" cy="4992257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  <p:sp>
          <p:nvSpPr>
            <p:cNvPr id="5" name="TextBox 10"/>
            <p:cNvSpPr txBox="1"/>
            <p:nvPr/>
          </p:nvSpPr>
          <p:spPr>
            <a:xfrm>
              <a:off x="489860" y="3464248"/>
              <a:ext cx="867777" cy="1251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/>
                <a:t>Φ</a:t>
              </a:r>
              <a:r>
                <a:rPr lang="en-US" altLang="ja-JP" dirty="0" smtClean="0"/>
                <a:t>=0</a:t>
              </a:r>
            </a:p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Φ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=10</a:t>
              </a:r>
            </a:p>
            <a:p>
              <a:r>
                <a:rPr kumimoji="1" lang="en-US" altLang="ja-JP" dirty="0" err="1" smtClean="0">
                  <a:solidFill>
                    <a:srgbClr val="00B050"/>
                  </a:solidFill>
                </a:rPr>
                <a:t>Φ</a:t>
              </a:r>
              <a:r>
                <a:rPr kumimoji="1" lang="en-US" altLang="ja-JP" dirty="0" smtClean="0">
                  <a:solidFill>
                    <a:srgbClr val="00B050"/>
                  </a:solidFill>
                </a:rPr>
                <a:t>=20</a:t>
              </a:r>
            </a:p>
            <a:p>
              <a:r>
                <a:rPr lang="en-US" altLang="ja-JP" dirty="0" smtClean="0">
                  <a:solidFill>
                    <a:srgbClr val="0000FF"/>
                  </a:solidFill>
                </a:rPr>
                <a:t>Φ=30</a:t>
              </a: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143636" y="285728"/>
            <a:ext cx="12650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実験データ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57884" y="3571876"/>
            <a:ext cx="17027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シミュレーション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282" y="214290"/>
            <a:ext cx="304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斜め入射の応答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4282" y="1240681"/>
            <a:ext cx="4235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ペンシルビームを斜めから入射</a:t>
            </a:r>
            <a:endParaRPr kumimoji="1" lang="en-US" altLang="ja-JP" sz="2400" dirty="0" smtClean="0"/>
          </a:p>
          <a:p>
            <a:r>
              <a:rPr lang="el-GR" altLang="ja-JP" sz="2400" dirty="0" smtClean="0"/>
              <a:t>Φ</a:t>
            </a:r>
            <a:r>
              <a:rPr lang="en-US" altLang="ja-JP" sz="2400" dirty="0" smtClean="0"/>
              <a:t>=0, 10, 20, 30 </a:t>
            </a:r>
            <a:r>
              <a:rPr lang="ja-JP" altLang="en-US" sz="2400" dirty="0" smtClean="0"/>
              <a:t>度で実験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13466</TotalTime>
  <Words>688</Words>
  <Application>Microsoft Office PowerPoint</Application>
  <PresentationFormat>画面に合わせる (4:3)</PresentationFormat>
  <Paragraphs>197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スライド 1</vt:lpstr>
      <vt:lpstr>プロンプトの放射メカニズム　</vt:lpstr>
      <vt:lpstr>スライド 3</vt:lpstr>
      <vt:lpstr>スライド 4</vt:lpstr>
      <vt:lpstr>小型ソーラーセイル実証機IKAROS (イカロス)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266</cp:revision>
  <dcterms:created xsi:type="dcterms:W3CDTF">2008-03-11T12:24:58Z</dcterms:created>
  <dcterms:modified xsi:type="dcterms:W3CDTF">2010-03-31T08:42:00Z</dcterms:modified>
</cp:coreProperties>
</file>