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1" r:id="rId3"/>
    <p:sldId id="297" r:id="rId4"/>
    <p:sldId id="304" r:id="rId5"/>
    <p:sldId id="339" r:id="rId6"/>
    <p:sldId id="349" r:id="rId7"/>
    <p:sldId id="340" r:id="rId8"/>
    <p:sldId id="341" r:id="rId9"/>
    <p:sldId id="343" r:id="rId10"/>
    <p:sldId id="346" r:id="rId11"/>
    <p:sldId id="348" r:id="rId12"/>
    <p:sldId id="345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FFF00"/>
    <a:srgbClr val="FF99FF"/>
    <a:srgbClr val="FFFFFF"/>
    <a:srgbClr val="006600"/>
    <a:srgbClr val="D9D9D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2" autoAdjust="0"/>
    <p:restoredTop sz="95354" autoAdjust="0"/>
  </p:normalViewPr>
  <p:slideViewPr>
    <p:cSldViewPr>
      <p:cViewPr>
        <p:scale>
          <a:sx n="60" d="100"/>
          <a:sy n="60" d="100"/>
        </p:scale>
        <p:origin x="-61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7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1"/>
            <a:ext cx="52204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-64298" y="452416"/>
            <a:ext cx="9251251" cy="224676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ガンマ線バースト偏光検出器の</a:t>
            </a:r>
            <a:endParaRPr lang="en-US" altLang="ja-JP" sz="48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機上運用と初期成果</a:t>
            </a:r>
            <a:endParaRPr kumimoji="1" lang="en-US" altLang="ja-JP" sz="4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dirty="0" smtClean="0"/>
              <a:t>村上敏夫</a:t>
            </a:r>
            <a:r>
              <a:rPr lang="ja-JP" altLang="en-US" sz="2400" dirty="0" smtClean="0"/>
              <a:t>、坂下智徳、森原良行、菊池将太 </a:t>
            </a:r>
            <a:r>
              <a:rPr kumimoji="1" lang="ja-JP" altLang="en-US" sz="2400" dirty="0" smtClean="0"/>
              <a:t>（金沢大）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郡司修一 （山形大）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三原建弘 （理研）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久保信 （クリアパルス）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6215082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日本物理学会</a:t>
            </a:r>
            <a:r>
              <a:rPr lang="zh-CN" altLang="en-US" sz="2000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zh-CN" sz="2000" dirty="0" smtClean="0">
                <a:latin typeface="ＭＳ Ｐゴシック" pitchFamily="50" charset="-128"/>
                <a:ea typeface="ＭＳ Ｐゴシック" pitchFamily="50" charset="-128"/>
              </a:rPr>
              <a:t>(2010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/09/11)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9017" y="44624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CRAB</a:t>
            </a:r>
            <a:r>
              <a:rPr lang="ja-JP" altLang="en-US" sz="3600" dirty="0" smtClean="0"/>
              <a:t>モードでの観測</a:t>
            </a:r>
            <a:endParaRPr kumimoji="1" lang="ja-JP" altLang="en-US" sz="36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971600" y="1556792"/>
            <a:ext cx="6984776" cy="5256584"/>
            <a:chOff x="899592" y="1484784"/>
            <a:chExt cx="6984776" cy="5256584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91" t="11595" r="10312" b="3762"/>
            <a:stretch>
              <a:fillRect/>
            </a:stretch>
          </p:blipFill>
          <p:spPr bwMode="auto">
            <a:xfrm>
              <a:off x="899592" y="1484784"/>
              <a:ext cx="6984776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358242" y="3933056"/>
              <a:ext cx="135325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GOES</a:t>
              </a:r>
            </a:p>
            <a:p>
              <a:pPr algn="ctr"/>
              <a:r>
                <a:rPr lang="ja-JP" altLang="en-US" sz="2000" dirty="0" smtClean="0"/>
                <a:t>太陽フレア</a:t>
              </a:r>
              <a:endParaRPr kumimoji="1" lang="ja-JP" altLang="en-US" sz="20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754185" y="1620089"/>
              <a:ext cx="986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GAP </a:t>
              </a:r>
              <a:endParaRPr kumimoji="1" lang="ja-JP" altLang="en-US" sz="32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18840" y="1772816"/>
              <a:ext cx="1532792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LD </a:t>
              </a:r>
              <a:r>
                <a:rPr kumimoji="1" lang="ja-JP" altLang="en-US" sz="2000" dirty="0" smtClean="0"/>
                <a:t>設定変更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rot="5400000">
              <a:off x="2303748" y="2137328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10800000">
              <a:off x="2220446" y="1916832"/>
              <a:ext cx="2880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>
          <a:xfrm>
            <a:off x="1115616" y="725795"/>
            <a:ext cx="6792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GAP</a:t>
            </a:r>
            <a:r>
              <a:rPr lang="ja-JP" altLang="en-US" sz="2400" dirty="0" smtClean="0"/>
              <a:t>の見ている空間のバックグラウンド偏光測定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110</a:t>
            </a:r>
            <a:r>
              <a:rPr lang="ja-JP" altLang="en-US" sz="2400" dirty="0" smtClean="0"/>
              <a:t>分の積分モード</a:t>
            </a:r>
            <a:r>
              <a:rPr lang="en-US" altLang="ja-JP" sz="2400" dirty="0" smtClean="0"/>
              <a:t>×12</a:t>
            </a:r>
            <a:r>
              <a:rPr lang="ja-JP" altLang="en-US" sz="2400" dirty="0" smtClean="0"/>
              <a:t>回 </a:t>
            </a:r>
            <a:r>
              <a:rPr lang="en-US" altLang="ja-JP" sz="2400" dirty="0" smtClean="0"/>
              <a:t>(1</a:t>
            </a:r>
            <a:r>
              <a:rPr lang="ja-JP" altLang="en-US" sz="2400" dirty="0" smtClean="0"/>
              <a:t>日の </a:t>
            </a:r>
            <a:r>
              <a:rPr lang="en-US" altLang="ja-JP" sz="2400" dirty="0" smtClean="0"/>
              <a:t>90% 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1930" y="2508662"/>
            <a:ext cx="13532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顕著な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太陽フレア</a:t>
            </a:r>
            <a:endParaRPr kumimoji="1"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6012160" y="285293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6372200" y="270892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5764604" y="4020830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5411386" y="4110166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292454" y="3469476"/>
            <a:ext cx="177965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1%</a:t>
            </a:r>
            <a:r>
              <a:rPr kumimoji="1" lang="ja-JP" altLang="en-US" sz="2000" dirty="0" smtClean="0"/>
              <a:t>程度の変動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242" y="3789040"/>
            <a:ext cx="1569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銀河中心方向</a:t>
            </a:r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1635438" y="326921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899592" y="1484784"/>
            <a:ext cx="6912768" cy="5256584"/>
            <a:chOff x="899592" y="1340768"/>
            <a:chExt cx="6912768" cy="525658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899592" y="1340768"/>
              <a:ext cx="6912768" cy="5256584"/>
              <a:chOff x="899592" y="1340768"/>
              <a:chExt cx="6912768" cy="5256584"/>
            </a:xfrm>
          </p:grpSpPr>
          <p:pic>
            <p:nvPicPr>
              <p:cNvPr id="4505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1649" r="10128"/>
              <a:stretch>
                <a:fillRect/>
              </a:stretch>
            </p:blipFill>
            <p:spPr bwMode="auto">
              <a:xfrm>
                <a:off x="899592" y="1340768"/>
                <a:ext cx="6912768" cy="5256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2703973" y="6081774"/>
                <a:ext cx="45015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GAP</a:t>
                </a:r>
                <a:r>
                  <a:rPr lang="ja-JP" altLang="en-US" sz="2000" dirty="0" smtClean="0"/>
                  <a:t>の指向方向と</a:t>
                </a:r>
                <a:r>
                  <a:rPr kumimoji="1" lang="ja-JP" altLang="en-US" sz="2000" dirty="0" smtClean="0"/>
                  <a:t>銀河中心の離角 </a:t>
                </a:r>
                <a:r>
                  <a:rPr kumimoji="1" lang="en-US" altLang="ja-JP" sz="2000" dirty="0" smtClean="0"/>
                  <a:t>(deg)</a:t>
                </a:r>
                <a:endParaRPr kumimoji="1" lang="ja-JP" altLang="en-US" sz="2000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-227511" y="3457237"/>
                <a:ext cx="292451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カウントレート </a:t>
                </a:r>
                <a:r>
                  <a:rPr kumimoji="1" lang="en-US" altLang="ja-JP" sz="2000" dirty="0" smtClean="0"/>
                  <a:t>(counts  s</a:t>
                </a:r>
                <a:r>
                  <a:rPr kumimoji="1" lang="en-US" altLang="ja-JP" sz="2000" baseline="30000" dirty="0" smtClean="0"/>
                  <a:t>-1</a:t>
                </a:r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>
            <a:xfrm rot="5400000">
              <a:off x="2410966" y="2276078"/>
              <a:ext cx="43204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843697" y="1484784"/>
              <a:ext cx="5824647" cy="4032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843697" y="1916832"/>
              <a:ext cx="5608623" cy="3882893"/>
            </a:xfrm>
            <a:prstGeom prst="line">
              <a:avLst/>
            </a:prstGeom>
            <a:ln>
              <a:solidFill>
                <a:srgbClr val="000000">
                  <a:alpha val="50196"/>
                </a:srgb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467766" y="1484784"/>
              <a:ext cx="5200578" cy="3600400"/>
            </a:xfrm>
            <a:prstGeom prst="line">
              <a:avLst/>
            </a:prstGeom>
            <a:ln>
              <a:solidFill>
                <a:srgbClr val="000000">
                  <a:alpha val="50196"/>
                </a:srgb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>
              <a:off x="2419910" y="1812498"/>
              <a:ext cx="43204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07504" y="44624"/>
            <a:ext cx="5634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バックグラウンドの変動成分</a:t>
            </a:r>
            <a:endParaRPr kumimoji="1" lang="ja-JP" altLang="en-US" sz="3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4557" y="692696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 全体的なトレンドは銀河中心</a:t>
            </a:r>
            <a:r>
              <a:rPr lang="ja-JP" altLang="en-US" sz="2400" dirty="0" smtClean="0"/>
              <a:t>からの離隔で説明できる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短時間変動は太陽活動の影響を受けているのだろう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3501008"/>
            <a:ext cx="17011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1%</a:t>
            </a:r>
            <a:r>
              <a:rPr kumimoji="1" lang="ja-JP" altLang="en-US" sz="2800" dirty="0" smtClean="0"/>
              <a:t>の分散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4246342" y="2907056"/>
            <a:ext cx="4929190" cy="3857652"/>
            <a:chOff x="4214810" y="714356"/>
            <a:chExt cx="4929190" cy="3857652"/>
          </a:xfrm>
        </p:grpSpPr>
        <p:pic>
          <p:nvPicPr>
            <p:cNvPr id="8" name="図 7" descr="Pdeg_distribution.jpg"/>
            <p:cNvPicPr>
              <a:picLocks noChangeAspect="1"/>
            </p:cNvPicPr>
            <p:nvPr/>
          </p:nvPicPr>
          <p:blipFill>
            <a:blip r:embed="rId2" cstate="print"/>
            <a:srcRect r="1889"/>
            <a:stretch>
              <a:fillRect/>
            </a:stretch>
          </p:blipFill>
          <p:spPr>
            <a:xfrm>
              <a:off x="4214810" y="917414"/>
              <a:ext cx="4929190" cy="3511718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814050" y="1174516"/>
              <a:ext cx="307183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揃った磁場のシンクロトロン</a:t>
              </a:r>
              <a:endParaRPr kumimoji="1" lang="en-US" altLang="ja-JP" b="1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b="1" dirty="0" smtClean="0">
                  <a:solidFill>
                    <a:srgbClr val="006600"/>
                  </a:solidFill>
                </a:rPr>
                <a:t>ランダム磁場のシンクロトロン</a:t>
              </a:r>
              <a:endParaRPr kumimoji="1" lang="en-US" altLang="ja-JP" b="1" dirty="0" smtClean="0">
                <a:solidFill>
                  <a:srgbClr val="006600"/>
                </a:solidFill>
              </a:endParaRPr>
            </a:p>
            <a:p>
              <a:r>
                <a:rPr kumimoji="1" lang="ja-JP" altLang="en-US" b="1" dirty="0" smtClean="0">
                  <a:solidFill>
                    <a:srgbClr val="0070C0"/>
                  </a:solidFill>
                </a:rPr>
                <a:t>コンプトンドラッグ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143768" y="714356"/>
              <a:ext cx="1534320" cy="284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Lazzati</a:t>
              </a:r>
              <a:r>
                <a:rPr kumimoji="1" lang="en-US" altLang="ja-JP" dirty="0" smtClean="0"/>
                <a:t> et al. (2005)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572264" y="4202676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偏光度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858016" y="4554736"/>
            <a:ext cx="1154483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30 </a:t>
            </a:r>
            <a:r>
              <a:rPr kumimoji="1" lang="ja-JP" altLang="en-US" b="1" dirty="0" smtClean="0"/>
              <a:t>～ </a:t>
            </a:r>
            <a:r>
              <a:rPr kumimoji="1" lang="en-US" altLang="ja-JP" b="1" dirty="0" smtClean="0"/>
              <a:t>40%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03028" y="5352696"/>
            <a:ext cx="583814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80%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8864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206" y="980728"/>
            <a:ext cx="903649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■ ガンマ線バースト偏光検出器 </a:t>
            </a:r>
            <a:r>
              <a:rPr kumimoji="1" lang="en-US" altLang="ja-JP" sz="2800" dirty="0" smtClean="0"/>
              <a:t>GAP </a:t>
            </a:r>
            <a:r>
              <a:rPr kumimoji="1" lang="ja-JP" altLang="en-US" sz="2800" dirty="0" smtClean="0"/>
              <a:t>の運用を開始した。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■ 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週間～ 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日に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発程度の頻度で </a:t>
            </a:r>
            <a:r>
              <a:rPr lang="en-US" altLang="ja-JP" sz="2800" dirty="0" smtClean="0"/>
              <a:t>GRB </a:t>
            </a:r>
            <a:r>
              <a:rPr lang="ja-JP" altLang="en-US" sz="2800" dirty="0" err="1" smtClean="0"/>
              <a:t>を検</a:t>
            </a:r>
            <a:r>
              <a:rPr lang="ja-JP" altLang="en-US" sz="2800" dirty="0" smtClean="0"/>
              <a:t>出している。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■ </a:t>
            </a:r>
            <a:r>
              <a:rPr kumimoji="1" lang="en-US" altLang="ja-JP" sz="2800" dirty="0" smtClean="0"/>
              <a:t>GRB 100715A </a:t>
            </a:r>
            <a:r>
              <a:rPr kumimoji="1" lang="ja-JP" altLang="en-US" sz="2800" dirty="0" smtClean="0"/>
              <a:t>について偏光データ解析を行った。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     </a:t>
            </a:r>
            <a:r>
              <a:rPr lang="ja-JP" altLang="en-US" sz="2800" dirty="0" smtClean="0"/>
              <a:t>まだ有意な偏光度は測定できていない。</a:t>
            </a:r>
            <a:endParaRPr kumimoji="1" lang="ja-JP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531" y="3195089"/>
            <a:ext cx="44363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699792" y="338893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GRB100826A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5"/>
          <p:cNvGrpSpPr/>
          <p:nvPr/>
        </p:nvGrpSpPr>
        <p:grpSpPr>
          <a:xfrm>
            <a:off x="4315538" y="-24"/>
            <a:ext cx="4831635" cy="4643470"/>
            <a:chOff x="4315538" y="785794"/>
            <a:chExt cx="4831635" cy="464347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538" y="785794"/>
              <a:ext cx="4831635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072066" y="3482990"/>
              <a:ext cx="571504" cy="40011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6666"/>
                  </a:solidFill>
                </a:rPr>
                <a:t> </a:t>
              </a:r>
              <a:r>
                <a:rPr lang="en-US" altLang="ja-JP" sz="2000" b="1" dirty="0" err="1" smtClean="0">
                  <a:solidFill>
                    <a:srgbClr val="006666"/>
                  </a:solidFill>
                </a:rPr>
                <a:t>νF</a:t>
              </a:r>
              <a:r>
                <a:rPr lang="en-US" altLang="ja-JP" sz="2000" b="1" baseline="-25000" dirty="0" err="1" smtClean="0">
                  <a:solidFill>
                    <a:srgbClr val="006666"/>
                  </a:solidFill>
                </a:rPr>
                <a:t>ν</a:t>
              </a:r>
              <a:r>
                <a:rPr lang="en-US" altLang="ja-JP" sz="2000" b="1" baseline="-25000" dirty="0" smtClean="0">
                  <a:solidFill>
                    <a:srgbClr val="006666"/>
                  </a:solidFill>
                </a:rPr>
                <a:t>  </a:t>
              </a:r>
              <a:endParaRPr lang="en-US" altLang="ja-JP" sz="2000" b="1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03839" y="1214422"/>
              <a:ext cx="1368425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846912" y="1847848"/>
              <a:ext cx="1296988" cy="13668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94423" y="987440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α 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634285" y="2139965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β 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6770685" y="3643314"/>
              <a:ext cx="0" cy="792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5526085" y="4572008"/>
              <a:ext cx="2449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>
                  <a:solidFill>
                    <a:srgbClr val="FF0000"/>
                  </a:solidFill>
                </a:rPr>
                <a:t>ピークエネルギー </a:t>
              </a:r>
              <a:r>
                <a:rPr lang="en-US" altLang="ja-JP" b="1">
                  <a:solidFill>
                    <a:srgbClr val="FF0000"/>
                  </a:solidFill>
                </a:rPr>
                <a:t>(Ep) </a:t>
              </a:r>
            </a:p>
          </p:txBody>
        </p:sp>
      </p:grp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07945"/>
            <a:ext cx="4394199" cy="792163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rgbClr val="006600"/>
                </a:solidFill>
              </a:rPr>
              <a:t>ガンマ線バースト </a:t>
            </a:r>
            <a:r>
              <a:rPr lang="en-US" altLang="ja-JP" sz="4000" b="1" dirty="0" smtClean="0">
                <a:solidFill>
                  <a:srgbClr val="006600"/>
                </a:solidFill>
              </a:rPr>
              <a:t> </a:t>
            </a:r>
            <a:r>
              <a:rPr lang="ja-JP" altLang="en-US" sz="4000" b="1" dirty="0" smtClean="0">
                <a:solidFill>
                  <a:srgbClr val="006600"/>
                </a:solidFill>
              </a:rPr>
              <a:t>　</a:t>
            </a:r>
          </a:p>
        </p:txBody>
      </p:sp>
      <p:grpSp>
        <p:nvGrpSpPr>
          <p:cNvPr id="3" name="グループ化 36"/>
          <p:cNvGrpSpPr/>
          <p:nvPr/>
        </p:nvGrpSpPr>
        <p:grpSpPr>
          <a:xfrm>
            <a:off x="50829" y="1129385"/>
            <a:ext cx="4378295" cy="3371185"/>
            <a:chOff x="0" y="843633"/>
            <a:chExt cx="4378295" cy="3371185"/>
          </a:xfrm>
        </p:grpSpPr>
        <p:pic>
          <p:nvPicPr>
            <p:cNvPr id="17423" name="Picture 9" descr="990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43633"/>
              <a:ext cx="4378295" cy="337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500034" y="963532"/>
              <a:ext cx="785817" cy="2857520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3286116" y="963532"/>
              <a:ext cx="936625" cy="2875808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-142114" y="2392600"/>
              <a:ext cx="2856726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1838977" y="2392904"/>
              <a:ext cx="2857521" cy="15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251520" y="4714884"/>
            <a:ext cx="86875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52-54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ものエネルギーを数</a:t>
            </a:r>
            <a:r>
              <a:rPr kumimoji="1" lang="en-US" altLang="ja-JP" sz="2800" b="1" dirty="0" smtClean="0"/>
              <a:t>10</a:t>
            </a:r>
            <a:r>
              <a:rPr kumimoji="1" lang="ja-JP" altLang="en-US" sz="2800" b="1" dirty="0" smtClean="0"/>
              <a:t>秒間のガンマ線放射で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 一気に</a:t>
            </a:r>
            <a:r>
              <a:rPr kumimoji="1" lang="ja-JP" altLang="en-US" sz="2800" b="1" dirty="0" smtClean="0"/>
              <a:t>解放する</a:t>
            </a:r>
            <a:r>
              <a:rPr lang="ja-JP" altLang="en-US" sz="2800" b="1" dirty="0" smtClean="0"/>
              <a:t>宇宙最大の爆発現象</a:t>
            </a:r>
            <a:endParaRPr kumimoji="1" lang="ja-JP" altLang="en-US" sz="2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5369" y="5832479"/>
            <a:ext cx="2997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/>
              <a:t>相対論的衝撃波</a:t>
            </a:r>
            <a:endParaRPr lang="en-US" altLang="ja-JP" sz="2800" b="1" dirty="0" smtClean="0"/>
          </a:p>
          <a:p>
            <a:pPr algn="ctr"/>
            <a:r>
              <a:rPr kumimoji="1" lang="ja-JP" altLang="en-US" sz="2800" b="1" dirty="0" smtClean="0"/>
              <a:t>シンクロトロン放射</a:t>
            </a:r>
            <a:endParaRPr kumimoji="1" lang="ja-JP" altLang="en-US" sz="28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71868" y="542926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72066" y="5997379"/>
            <a:ext cx="37353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ガンマ線偏光観測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17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804135" y="-27384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6215082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nterplanetary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ite-craft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ccelerated by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adiation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f the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un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5746" y="1061680"/>
            <a:ext cx="258275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r>
              <a:rPr lang="en-US" altLang="ja-JP" sz="3200" dirty="0" smtClean="0">
                <a:solidFill>
                  <a:schemeClr val="bg1"/>
                </a:solidFill>
              </a:rPr>
              <a:t>21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日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打ち上げ成功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図 5" descr="DCAM1_series_min_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926" y="2656050"/>
            <a:ext cx="2483034" cy="1728192"/>
          </a:xfrm>
          <a:prstGeom prst="rect">
            <a:avLst/>
          </a:prstGeom>
        </p:spPr>
      </p:pic>
      <p:pic>
        <p:nvPicPr>
          <p:cNvPr id="23553" name="Picture 1" descr="C:\Users\yonetoku\experiment\sail\いろいろ\IMG_2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867" y="4447306"/>
            <a:ext cx="2482685" cy="186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056" y="557624"/>
            <a:ext cx="3970448" cy="63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テキスト ボックス 59"/>
          <p:cNvSpPr txBox="1"/>
          <p:nvPr/>
        </p:nvSpPr>
        <p:spPr>
          <a:xfrm>
            <a:off x="71406" y="-24"/>
            <a:ext cx="568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kumimoji="1" lang="en-US" altLang="ja-JP" sz="3200" dirty="0" err="1" smtClean="0"/>
              <a:t>mma</a:t>
            </a:r>
            <a:r>
              <a:rPr kumimoji="1" lang="en-US" altLang="ja-JP" sz="3200" dirty="0" smtClean="0"/>
              <a:t>-ray</a:t>
            </a:r>
            <a:r>
              <a:rPr kumimoji="1" lang="en-US" altLang="ja-JP" sz="3600" dirty="0" smtClean="0"/>
              <a:t> </a:t>
            </a:r>
            <a:r>
              <a:rPr kumimoji="1" lang="en-US" altLang="ja-JP" sz="3200" dirty="0" smtClean="0"/>
              <a:t>burst</a:t>
            </a:r>
            <a:r>
              <a:rPr kumimoji="1" lang="en-US" altLang="ja-JP" sz="3600" dirty="0" smtClean="0"/>
              <a:t> 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dirty="0" err="1" smtClean="0"/>
              <a:t>olarimeter</a:t>
            </a:r>
            <a:endParaRPr kumimoji="1" lang="ja-JP" altLang="en-US" sz="3200" dirty="0"/>
          </a:p>
        </p:txBody>
      </p:sp>
      <p:grpSp>
        <p:nvGrpSpPr>
          <p:cNvPr id="61" name="図形グループ 8"/>
          <p:cNvGrpSpPr/>
          <p:nvPr/>
        </p:nvGrpSpPr>
        <p:grpSpPr>
          <a:xfrm>
            <a:off x="186698" y="3461739"/>
            <a:ext cx="4671054" cy="3181971"/>
            <a:chOff x="5485251" y="1417637"/>
            <a:chExt cx="3801759" cy="2589797"/>
          </a:xfrm>
        </p:grpSpPr>
        <p:pic>
          <p:nvPicPr>
            <p:cNvPr id="62" name="図 61" descr="klein-nishina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036544" y="866344"/>
              <a:ext cx="2589797" cy="3692383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>
            <a:xfrm>
              <a:off x="6410939" y="2609080"/>
              <a:ext cx="1461203" cy="158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231192" y="2416067"/>
              <a:ext cx="1055818" cy="3256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rPr>
                <a:t>偏光方向</a:t>
              </a:r>
              <a:endParaRPr kumimoji="1" lang="ja-JP" alt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357158" y="1412776"/>
            <a:ext cx="4858119" cy="1032040"/>
            <a:chOff x="142509" y="686448"/>
            <a:chExt cx="4858119" cy="103204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1745451" y="895633"/>
              <a:ext cx="540533" cy="822855"/>
              <a:chOff x="2054555" y="895633"/>
              <a:chExt cx="540533" cy="822855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テキスト ボックス 80"/>
            <p:cNvSpPr txBox="1"/>
            <p:nvPr/>
          </p:nvSpPr>
          <p:spPr>
            <a:xfrm>
              <a:off x="2889020" y="118726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＋</a:t>
              </a:r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73020" y="1139970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– 1 + cos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214378" y="6864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103070" y="957188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ja-JP" sz="2000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altLang="ja-JP" sz="2000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1110095" y="1357298"/>
              <a:ext cx="6043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テキスト ボックス 91"/>
            <p:cNvSpPr txBox="1"/>
            <p:nvPr/>
          </p:nvSpPr>
          <p:spPr>
            <a:xfrm>
              <a:off x="1285852" y="13143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142509" y="892619"/>
              <a:ext cx="595644" cy="806103"/>
              <a:chOff x="3746276" y="379801"/>
              <a:chExt cx="595644" cy="806103"/>
            </a:xfrm>
          </p:grpSpPr>
          <p:sp>
            <p:nvSpPr>
              <p:cNvPr id="94" name="テキスト ボックス 93"/>
              <p:cNvSpPr txBox="1"/>
              <p:nvPr/>
            </p:nvSpPr>
            <p:spPr>
              <a:xfrm>
                <a:off x="3780949" y="379801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dσ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3746276" y="785794"/>
                <a:ext cx="5036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dΩ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3770416" y="841466"/>
                <a:ext cx="5715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テキスト ボックス 99"/>
            <p:cNvSpPr txBox="1"/>
            <p:nvPr/>
          </p:nvSpPr>
          <p:spPr>
            <a:xfrm>
              <a:off x="714212" y="117150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2459831" y="891633"/>
              <a:ext cx="540533" cy="822855"/>
              <a:chOff x="2054555" y="895633"/>
              <a:chExt cx="540533" cy="82285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08" name="直線コネクタ 107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グループ化 108"/>
            <p:cNvGrpSpPr/>
            <p:nvPr/>
          </p:nvGrpSpPr>
          <p:grpSpPr>
            <a:xfrm>
              <a:off x="3135848" y="891633"/>
              <a:ext cx="540533" cy="822855"/>
              <a:chOff x="2047163" y="895633"/>
              <a:chExt cx="540533" cy="822855"/>
            </a:xfrm>
          </p:grpSpPr>
          <p:sp>
            <p:nvSpPr>
              <p:cNvPr id="110" name="テキスト ボックス 109"/>
              <p:cNvSpPr txBox="1"/>
              <p:nvPr/>
            </p:nvSpPr>
            <p:spPr>
              <a:xfrm>
                <a:off x="2047163" y="1318378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2101853" y="895633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大かっこ 112"/>
            <p:cNvSpPr/>
            <p:nvPr/>
          </p:nvSpPr>
          <p:spPr>
            <a:xfrm>
              <a:off x="2413094" y="928670"/>
              <a:ext cx="2571768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大かっこ 113"/>
            <p:cNvSpPr/>
            <p:nvPr/>
          </p:nvSpPr>
          <p:spPr>
            <a:xfrm>
              <a:off x="1746012" y="928670"/>
              <a:ext cx="571504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" name="テキスト ボックス 115"/>
          <p:cNvSpPr txBox="1"/>
          <p:nvPr/>
        </p:nvSpPr>
        <p:spPr>
          <a:xfrm>
            <a:off x="230048" y="764704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コンプトン散乱の散乱異方性を測定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幾何学的な対称性が高い</a:t>
            </a:r>
            <a:endParaRPr kumimoji="1" lang="ja-JP" altLang="en-US" sz="24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259632" y="25649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dirty="0" smtClean="0"/>
              <a:t>α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微細構造定数、 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: </a:t>
            </a:r>
            <a:r>
              <a:rPr lang="ja-JP" altLang="en-US" dirty="0" smtClean="0"/>
              <a:t>コンプトン半径、  </a:t>
            </a:r>
            <a:endParaRPr lang="en-US" altLang="ja-JP" dirty="0" smtClean="0"/>
          </a:p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altLang="ja-JP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γ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：散乱光子のエネルギー</a:t>
            </a:r>
          </a:p>
        </p:txBody>
      </p:sp>
      <p:pic>
        <p:nvPicPr>
          <p:cNvPr id="118" name="図 117" descr="beam0de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" y="3357562"/>
            <a:ext cx="5000629" cy="3356469"/>
          </a:xfrm>
          <a:prstGeom prst="rect">
            <a:avLst/>
          </a:prstGeom>
        </p:spPr>
      </p:pic>
      <p:grpSp>
        <p:nvGrpSpPr>
          <p:cNvPr id="95" name="グループ化 94"/>
          <p:cNvGrpSpPr/>
          <p:nvPr/>
        </p:nvGrpSpPr>
        <p:grpSpPr>
          <a:xfrm>
            <a:off x="5304822" y="629632"/>
            <a:ext cx="3807645" cy="6192688"/>
            <a:chOff x="610420" y="714356"/>
            <a:chExt cx="3744416" cy="6072206"/>
          </a:xfrm>
        </p:grpSpPr>
        <p:pic>
          <p:nvPicPr>
            <p:cNvPr id="97" name="図 96" descr="IMG_3077.jpg"/>
            <p:cNvPicPr>
              <a:picLocks noChangeAspect="1"/>
            </p:cNvPicPr>
            <p:nvPr/>
          </p:nvPicPr>
          <p:blipFill>
            <a:blip r:embed="rId5" cstate="print"/>
            <a:srcRect l="9874" r="7906"/>
            <a:stretch>
              <a:fillRect/>
            </a:stretch>
          </p:blipFill>
          <p:spPr>
            <a:xfrm>
              <a:off x="610420" y="714356"/>
              <a:ext cx="3744416" cy="6072206"/>
            </a:xfrm>
            <a:prstGeom prst="rect">
              <a:avLst/>
            </a:prstGeom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1063962" y="6191928"/>
              <a:ext cx="2722220" cy="523220"/>
            </a:xfrm>
            <a:prstGeom prst="rect">
              <a:avLst/>
            </a:prstGeom>
            <a:solidFill>
              <a:schemeClr val="bg1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GAP-S (</a:t>
              </a:r>
              <a:r>
                <a:rPr kumimoji="1" lang="ja-JP" altLang="en-US" sz="2800" dirty="0" smtClean="0"/>
                <a:t>センサー</a:t>
              </a:r>
              <a:r>
                <a:rPr kumimoji="1" lang="en-US" altLang="ja-JP" sz="2800" dirty="0" smtClean="0"/>
                <a:t>)</a:t>
              </a:r>
              <a:endParaRPr kumimoji="1" lang="ja-JP" altLang="en-US" sz="2800" dirty="0"/>
            </a:p>
          </p:txBody>
        </p:sp>
        <p:cxnSp>
          <p:nvCxnSpPr>
            <p:cNvPr id="102" name="直線矢印コネクタ 101"/>
            <p:cNvCxnSpPr/>
            <p:nvPr/>
          </p:nvCxnSpPr>
          <p:spPr>
            <a:xfrm>
              <a:off x="1071538" y="4929198"/>
              <a:ext cx="292895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1785918" y="4774180"/>
              <a:ext cx="1500198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 cm,  3700g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681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機上エネルギーキャリブレーション</a:t>
            </a:r>
            <a:endParaRPr kumimoji="1" lang="ja-JP" altLang="en-US" sz="3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53427" y="968907"/>
            <a:ext cx="7534997" cy="5745836"/>
            <a:chOff x="277363" y="968907"/>
            <a:chExt cx="7534997" cy="57458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968907"/>
              <a:ext cx="7488832" cy="570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-1461254" y="3052974"/>
              <a:ext cx="39388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        カウント </a:t>
              </a:r>
              <a:r>
                <a:rPr kumimoji="1" lang="en-US" altLang="ja-JP" sz="2400" dirty="0" smtClean="0"/>
                <a:t>(5</a:t>
              </a:r>
              <a:r>
                <a:rPr kumimoji="1" lang="ja-JP" altLang="en-US" sz="2400" dirty="0" smtClean="0"/>
                <a:t>時間積分</a:t>
              </a:r>
              <a:r>
                <a:rPr kumimoji="1" lang="en-US" altLang="ja-JP" sz="2400" dirty="0" smtClean="0"/>
                <a:t>)        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03848" y="6253078"/>
              <a:ext cx="27719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エネルギーチャネル</a:t>
              </a:r>
              <a:endParaRPr kumimoji="1" lang="ja-JP" altLang="en-US" sz="2400" dirty="0"/>
            </a:p>
          </p:txBody>
        </p:sp>
      </p:grpSp>
      <p:sp>
        <p:nvSpPr>
          <p:cNvPr id="9" name="下矢印 8"/>
          <p:cNvSpPr/>
          <p:nvPr/>
        </p:nvSpPr>
        <p:spPr>
          <a:xfrm>
            <a:off x="7443376" y="1964130"/>
            <a:ext cx="288032" cy="5814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7452320" y="3069416"/>
            <a:ext cx="288032" cy="58149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3256" y="191683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±2 %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530120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LD  cut 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462" y="1403484"/>
            <a:ext cx="173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241</a:t>
            </a:r>
            <a:r>
              <a:rPr kumimoji="1" lang="en-US" altLang="ja-JP" dirty="0" smtClean="0"/>
              <a:t>Am (59.5 </a:t>
            </a:r>
            <a:r>
              <a:rPr kumimoji="1" lang="en-US" altLang="ja-JP" dirty="0" err="1" smtClean="0"/>
              <a:t>ke</a:t>
            </a:r>
            <a:r>
              <a:rPr lang="en-US" altLang="ja-JP" dirty="0" err="1" smtClean="0"/>
              <a:t>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10800000">
            <a:off x="2387050" y="517295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22008"/>
            <a:ext cx="39597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3818352"/>
            <a:ext cx="3923927" cy="29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1120" y="794016"/>
            <a:ext cx="49245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9512" y="116632"/>
            <a:ext cx="446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マニュアル </a:t>
            </a:r>
            <a:r>
              <a:rPr kumimoji="1" lang="en-US" altLang="ja-JP" sz="3600" dirty="0" smtClean="0"/>
              <a:t>GRB 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122" y="27089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16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-432556" y="209685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118797" y="2096852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81404" y="27110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32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7744" y="289988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144</a:t>
            </a:r>
            <a:r>
              <a:rPr kumimoji="1" lang="ja-JP" altLang="en-US" dirty="0" smtClean="0">
                <a:solidFill>
                  <a:srgbClr val="FF0000"/>
                </a:solidFill>
              </a:rPr>
              <a:t>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10800000">
            <a:off x="1466712" y="3100492"/>
            <a:ext cx="720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044066" y="3100492"/>
            <a:ext cx="7920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236670" y="4870901"/>
            <a:ext cx="47120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各センサーのコインシデンを</a:t>
            </a:r>
            <a:r>
              <a:rPr lang="en-US" altLang="ja-JP" dirty="0" smtClean="0"/>
              <a:t> 1 </a:t>
            </a:r>
            <a:r>
              <a:rPr lang="ja-JP" altLang="en-US" dirty="0" smtClean="0"/>
              <a:t>秒分解能で取得</a:t>
            </a:r>
            <a:endParaRPr lang="en-US" altLang="ja-JP" dirty="0" smtClean="0"/>
          </a:p>
          <a:p>
            <a:r>
              <a:rPr lang="en-US" altLang="ja-JP" dirty="0" smtClean="0"/>
              <a:t>LOW (</a:t>
            </a:r>
            <a:r>
              <a:rPr lang="en-US" altLang="ja-JP" sz="1600" dirty="0" smtClean="0"/>
              <a:t>50–100 </a:t>
            </a:r>
            <a:r>
              <a:rPr lang="en-US" altLang="ja-JP" sz="1600" dirty="0" err="1" smtClean="0"/>
              <a:t>keV</a:t>
            </a:r>
            <a:r>
              <a:rPr lang="en-US" altLang="ja-JP" dirty="0" smtClean="0"/>
              <a:t>), HIGH(</a:t>
            </a:r>
            <a:r>
              <a:rPr lang="en-US" altLang="ja-JP" sz="1600" dirty="0" smtClean="0"/>
              <a:t>100–300 </a:t>
            </a:r>
            <a:r>
              <a:rPr lang="en-US" altLang="ja-JP" sz="1600" dirty="0" err="1" smtClean="0"/>
              <a:t>keV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バンド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397842"/>
            <a:ext cx="27350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コインシデンスライトカーブ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5436" y="6021288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トリガー以降のスペクトル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27726" y="5685958"/>
            <a:ext cx="41585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125</a:t>
            </a:r>
            <a:r>
              <a:rPr kumimoji="1" lang="ja-JP" altLang="en-US" sz="2000" dirty="0" smtClean="0"/>
              <a:t>ミリ秒時間分解能の光度曲線で、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IPN </a:t>
            </a:r>
            <a:r>
              <a:rPr lang="ja-JP" altLang="en-US" sz="2000" dirty="0" smtClean="0"/>
              <a:t>による方向決定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07762" y="924486"/>
          <a:ext cx="8440702" cy="3744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1657"/>
                <a:gridCol w="1591906"/>
                <a:gridCol w="2019019"/>
                <a:gridCol w="1211412"/>
                <a:gridCol w="1193354"/>
                <a:gridCol w="1193354"/>
              </a:tblGrid>
              <a:tr h="646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 smtClean="0"/>
                        <a:t>GRB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u="none" strike="noStrike" dirty="0"/>
                        <a:t>トリガー時刻</a:t>
                      </a:r>
                      <a:endParaRPr lang="ja-JP" altLang="en-US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/>
                        <a:t>IKAROS</a:t>
                      </a:r>
                      <a:r>
                        <a:rPr lang="ja-JP" altLang="en-US" sz="2100" u="none" strike="noStrike"/>
                        <a:t>距離</a:t>
                      </a:r>
                      <a:r>
                        <a:rPr lang="en-US" altLang="ja-JP" sz="2100" u="none" strike="noStrike"/>
                        <a:t>(</a:t>
                      </a:r>
                      <a:r>
                        <a:rPr lang="en-US" sz="2100" u="none" strike="noStrike"/>
                        <a:t>km)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/>
                        <a:t>IKAROS-</a:t>
                      </a:r>
                      <a:r>
                        <a:rPr lang="el-GR" sz="2100" u="none" strike="noStrike" dirty="0"/>
                        <a:t>α</a:t>
                      </a:r>
                      <a:endParaRPr lang="el-GR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/>
                        <a:t>IKAROS-</a:t>
                      </a:r>
                      <a:r>
                        <a:rPr lang="el-GR" sz="2100" u="none" strike="noStrike" dirty="0"/>
                        <a:t>δ</a:t>
                      </a:r>
                      <a:endParaRPr lang="el-GR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 smtClean="0">
                          <a:solidFill>
                            <a:schemeClr val="bg1"/>
                          </a:solidFill>
                          <a:latin typeface="ＭＳ Ｐゴシック"/>
                        </a:rPr>
                        <a:t>入射角</a:t>
                      </a:r>
                      <a:endParaRPr lang="el-GR" sz="2100" b="1" i="0" u="none" strike="noStrike" dirty="0">
                        <a:solidFill>
                          <a:schemeClr val="bg1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100707A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00:47:22.878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17,917,783.43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-150.290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-24.320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89.9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100715A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00:12:32.568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20,806,431.98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-147.515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-24.896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18.6 deg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100719B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23:44:15.407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22,520,208.30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-145.650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-25.286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145.2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100722A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02:17:25.963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23,218,963.10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-144.838 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-25.455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33.6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02:28:45.837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27,050,613.80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-139.749 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-26.476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62.7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100809A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00:32:17.858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28,337,922.70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-137.683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-26.867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Konus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のみ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100820A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08:55:31.696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30,602,741.24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-133.100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-27.668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29.5 deg</a:t>
                      </a: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100826A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22:57:20.805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31,472,564.09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-130.590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-28.046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20.8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deg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2606" y="118373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 </a:t>
            </a:r>
            <a:r>
              <a:rPr kumimoji="1" lang="ja-JP" altLang="en-US" sz="3600" smtClean="0"/>
              <a:t>トリガー</a:t>
            </a:r>
            <a:r>
              <a:rPr lang="ja-JP" altLang="en-US" sz="3600" smtClean="0"/>
              <a:t>履歴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4955684"/>
            <a:ext cx="8502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週間～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日に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回の頻度で検出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GAP </a:t>
            </a:r>
            <a:r>
              <a:rPr kumimoji="1" lang="ja-JP" altLang="en-US" sz="2400" dirty="0" err="1" smtClean="0"/>
              <a:t>が検</a:t>
            </a:r>
            <a:r>
              <a:rPr kumimoji="1" lang="ja-JP" altLang="en-US" sz="2400" dirty="0" smtClean="0"/>
              <a:t>出したイベントは、必ず他の衛星でも検出されている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CAL, LD </a:t>
            </a:r>
            <a:r>
              <a:rPr lang="ja-JP" altLang="en-US" sz="2400" dirty="0" smtClean="0"/>
              <a:t>設定終了後に間違ったトリガーは </a:t>
            </a:r>
            <a:r>
              <a:rPr lang="en-US" altLang="ja-JP" sz="2400" dirty="0" smtClean="0"/>
              <a:t>1 </a:t>
            </a:r>
            <a:r>
              <a:rPr lang="ja-JP" altLang="en-US" sz="2400" dirty="0" smtClean="0"/>
              <a:t>例も無い </a:t>
            </a:r>
            <a:r>
              <a:rPr lang="en-US" altLang="ja-JP" sz="2400" dirty="0" smtClean="0"/>
              <a:t>(8σ</a:t>
            </a:r>
            <a:r>
              <a:rPr lang="ja-JP" altLang="en-US" sz="2400" dirty="0" smtClean="0"/>
              <a:t>設定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■ 太陽フレアによるトリガーも無い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53" t="11508" r="10774" b="5349"/>
          <a:stretch>
            <a:fillRect/>
          </a:stretch>
        </p:blipFill>
        <p:spPr bwMode="auto">
          <a:xfrm>
            <a:off x="4276862" y="663763"/>
            <a:ext cx="4444304" cy="328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/>
          <p:cNvGrpSpPr/>
          <p:nvPr/>
        </p:nvGrpSpPr>
        <p:grpSpPr>
          <a:xfrm>
            <a:off x="4141876" y="204406"/>
            <a:ext cx="5121796" cy="3954091"/>
            <a:chOff x="1543050" y="1090613"/>
            <a:chExt cx="6057900" cy="4676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3050" y="1090613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699792" y="1772816"/>
              <a:ext cx="70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0 %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141876" y="204406"/>
            <a:ext cx="5121796" cy="3954091"/>
            <a:chOff x="1543050" y="1090613"/>
            <a:chExt cx="6057900" cy="4676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50" y="1090613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555776" y="1772816"/>
              <a:ext cx="888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50 %</a:t>
              </a:r>
              <a:endParaRPr kumimoji="1" lang="ja-JP" altLang="en-US" sz="28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146490" y="207005"/>
            <a:ext cx="5121796" cy="3954091"/>
            <a:chOff x="1395264" y="940812"/>
            <a:chExt cx="6057900" cy="467677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5264" y="940812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339752" y="1620416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100 %</a:t>
              </a:r>
              <a:endParaRPr kumimoji="1" lang="ja-JP" altLang="en-US" sz="2800" dirty="0"/>
            </a:p>
          </p:txBody>
        </p:sp>
      </p:grp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 t="10714" r="10265"/>
          <a:stretch>
            <a:fillRect/>
          </a:stretch>
        </p:blipFill>
        <p:spPr bwMode="auto">
          <a:xfrm>
            <a:off x="-20746" y="3753792"/>
            <a:ext cx="4264280" cy="327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1716" y="44624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GRB100715A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602" y="5776840"/>
            <a:ext cx="2096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Γ = -1.5 ± 0.2</a:t>
            </a:r>
          </a:p>
          <a:p>
            <a:r>
              <a:rPr kumimoji="1" lang="el-GR" altLang="ja-JP" sz="2000" dirty="0" smtClean="0"/>
              <a:t>χ</a:t>
            </a:r>
            <a:r>
              <a:rPr kumimoji="1" lang="el-GR" altLang="ja-JP" sz="2000" baseline="30000" dirty="0" smtClean="0"/>
              <a:t>2</a:t>
            </a:r>
            <a:r>
              <a:rPr kumimoji="1" lang="el-GR" altLang="ja-JP" sz="2000" baseline="-25000" dirty="0" smtClean="0"/>
              <a:t>ν</a:t>
            </a:r>
            <a:r>
              <a:rPr kumimoji="1" lang="en-US" altLang="ja-JP" sz="2000" dirty="0" smtClean="0"/>
              <a:t> = 1.15  (12 </a:t>
            </a:r>
            <a:r>
              <a:rPr kumimoji="1" lang="en-US" altLang="ja-JP" sz="2000" dirty="0" err="1" smtClean="0"/>
              <a:t>dof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8" y="620688"/>
            <a:ext cx="4281298" cy="31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644008" y="332656"/>
            <a:ext cx="414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トリガーから</a:t>
            </a:r>
            <a:r>
              <a:rPr lang="en-US" altLang="ja-JP" dirty="0" smtClean="0"/>
              <a:t> 40 </a:t>
            </a:r>
            <a:r>
              <a:rPr lang="ja-JP" altLang="en-US" dirty="0" smtClean="0"/>
              <a:t>秒までのモジュレーション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44008" y="4307612"/>
            <a:ext cx="39784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kumimoji="1" lang="en-US" altLang="ja-JP" sz="2400" dirty="0" smtClean="0"/>
              <a:t>GRB</a:t>
            </a:r>
            <a:r>
              <a:rPr kumimoji="1" lang="ja-JP" altLang="en-US" sz="2400" dirty="0" smtClean="0"/>
              <a:t>の方向は </a:t>
            </a:r>
            <a:r>
              <a:rPr kumimoji="1" lang="en-US" altLang="ja-JP" sz="2400" dirty="0" smtClean="0"/>
              <a:t>IPN </a:t>
            </a:r>
            <a:r>
              <a:rPr kumimoji="1" lang="ja-JP" altLang="en-US" sz="2400" dirty="0" smtClean="0"/>
              <a:t>で決定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   (KONUS,  INTEGRAL </a:t>
            </a:r>
            <a:r>
              <a:rPr kumimoji="1" lang="ja-JP" altLang="en-US" sz="2400" dirty="0" smtClean="0"/>
              <a:t>と同期</a:t>
            </a:r>
            <a:r>
              <a:rPr kumimoji="1" lang="en-US" altLang="ja-JP" sz="2400" dirty="0" smtClean="0"/>
              <a:t>)</a:t>
            </a:r>
          </a:p>
          <a:p>
            <a:r>
              <a:rPr kumimoji="1" lang="ja-JP" altLang="en-US" sz="2400" dirty="0" smtClean="0"/>
              <a:t>■ エネルギースペクトルは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 </a:t>
            </a:r>
          </a:p>
          <a:p>
            <a:r>
              <a:rPr kumimoji="1" lang="ja-JP" altLang="en-US" sz="2400" dirty="0" smtClean="0"/>
              <a:t>■ 偏光のフリーパラメータは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 </a:t>
            </a:r>
            <a:r>
              <a:rPr lang="ja-JP" altLang="en-US" sz="2400" dirty="0" smtClean="0"/>
              <a:t>「偏光度」と「偏光角」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21716" y="116632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GRB100715A</a:t>
            </a:r>
            <a:r>
              <a:rPr kumimoji="1" lang="ja-JP" altLang="en-US" sz="3600" dirty="0" smtClean="0"/>
              <a:t>偏光情報</a:t>
            </a:r>
            <a:endParaRPr kumimoji="1" lang="ja-JP" altLang="en-US" sz="36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1259262" y="116632"/>
            <a:ext cx="6481090" cy="5826890"/>
            <a:chOff x="1417312" y="440059"/>
            <a:chExt cx="6481090" cy="582689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7312" y="1056450"/>
              <a:ext cx="5936339" cy="5210499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394408" y="440059"/>
              <a:ext cx="942393" cy="76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χ</a:t>
              </a:r>
              <a:r>
                <a:rPr kumimoji="1" lang="en-US" altLang="ja-JP" sz="3600" baseline="30000" dirty="0" smtClean="0"/>
                <a:t>2</a:t>
              </a:r>
              <a:r>
                <a:rPr kumimoji="1" lang="en-US" altLang="ja-JP" sz="3600" baseline="-25000" dirty="0" smtClean="0"/>
                <a:t>ν</a:t>
              </a:r>
              <a:endParaRPr kumimoji="1" lang="ja-JP" altLang="en-US" sz="3600" baseline="-25000" dirty="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177719" y="2684219"/>
              <a:ext cx="4369275" cy="94239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463931" y="3512348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90%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265382" y="3789446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90%</a:t>
              </a:r>
              <a:endParaRPr kumimoji="1" lang="ja-JP" altLang="en-US" sz="2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271307" y="1671920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99%</a:t>
              </a:r>
              <a:endParaRPr kumimoji="1" lang="ja-JP" altLang="en-US" sz="2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69886" y="5039591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68</a:t>
              </a:r>
              <a:r>
                <a:rPr kumimoji="1" lang="en-US" altLang="ja-JP" sz="2000" dirty="0" smtClean="0"/>
                <a:t>%</a:t>
              </a:r>
              <a:endParaRPr kumimoji="1" lang="ja-JP" altLang="en-US" sz="2000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886903" y="2941235"/>
              <a:ext cx="2570162" cy="3908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49206" y="2924944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68%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331640" y="5910371"/>
            <a:ext cx="66967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GRB100715A </a:t>
            </a:r>
            <a:r>
              <a:rPr kumimoji="1" lang="ja-JP" altLang="en-US" sz="2400" dirty="0" smtClean="0"/>
              <a:t>に対しては、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90% </a:t>
            </a:r>
            <a:r>
              <a:rPr kumimoji="1" lang="ja-JP" altLang="en-US" sz="2400" dirty="0" smtClean="0"/>
              <a:t>以上の</a:t>
            </a:r>
            <a:r>
              <a:rPr lang="ja-JP" altLang="en-US" sz="2400" dirty="0" smtClean="0"/>
              <a:t>信頼度では</a:t>
            </a:r>
            <a:r>
              <a:rPr kumimoji="1" lang="ja-JP" altLang="en-US" sz="2400" dirty="0" smtClean="0"/>
              <a:t>偏光度を制限できていない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27813</TotalTime>
  <Words>674</Words>
  <Application>Microsoft Office PowerPoint</Application>
  <PresentationFormat>画面に合わせる (4:3)</PresentationFormat>
  <Paragraphs>177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PowerPoint プレゼンテーション</vt:lpstr>
      <vt:lpstr>ガンマ線バースト 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614</cp:revision>
  <dcterms:created xsi:type="dcterms:W3CDTF">2008-03-11T12:24:58Z</dcterms:created>
  <dcterms:modified xsi:type="dcterms:W3CDTF">2011-08-25T02:54:34Z</dcterms:modified>
</cp:coreProperties>
</file>