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1" r:id="rId3"/>
    <p:sldId id="297" r:id="rId4"/>
    <p:sldId id="304" r:id="rId5"/>
    <p:sldId id="294" r:id="rId6"/>
    <p:sldId id="293" r:id="rId7"/>
    <p:sldId id="299" r:id="rId8"/>
    <p:sldId id="336" r:id="rId9"/>
    <p:sldId id="338" r:id="rId10"/>
    <p:sldId id="295" r:id="rId11"/>
    <p:sldId id="309" r:id="rId12"/>
    <p:sldId id="301" r:id="rId13"/>
    <p:sldId id="303" r:id="rId14"/>
    <p:sldId id="272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FF"/>
    <a:srgbClr val="006600"/>
    <a:srgbClr val="D9D9D9"/>
    <a:srgbClr val="C6D9F1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2" autoAdjust="0"/>
    <p:restoredTop sz="96558" autoAdjust="0"/>
  </p:normalViewPr>
  <p:slideViewPr>
    <p:cSldViewPr>
      <p:cViewPr>
        <p:scale>
          <a:sx n="60" d="100"/>
          <a:sy n="60" d="100"/>
        </p:scale>
        <p:origin x="-12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FCF1A-D802-47C9-8F29-FC065A2A0379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6B7D0-0C47-469A-A076-157F9889ED2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143381"/>
            <a:ext cx="522047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テキスト ボックス 3"/>
          <p:cNvSpPr txBox="1"/>
          <p:nvPr/>
        </p:nvSpPr>
        <p:spPr>
          <a:xfrm>
            <a:off x="63460" y="452416"/>
            <a:ext cx="8995731" cy="2246769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4800" dirty="0" smtClean="0"/>
              <a:t>ガンマ線バースト偏光検出器の</a:t>
            </a:r>
            <a:endParaRPr lang="en-US" altLang="ja-JP" sz="4800" dirty="0" smtClean="0"/>
          </a:p>
          <a:p>
            <a:pPr algn="ctr"/>
            <a:r>
              <a:rPr lang="ja-JP" altLang="en-US" sz="4400" dirty="0" smtClean="0">
                <a:solidFill>
                  <a:schemeClr val="tx1"/>
                </a:solidFill>
              </a:rPr>
              <a:t>（</a:t>
            </a:r>
            <a:r>
              <a:rPr lang="en-US" altLang="ja-JP" sz="4400" dirty="0" err="1" smtClean="0">
                <a:solidFill>
                  <a:srgbClr val="FF0000"/>
                </a:solidFill>
              </a:rPr>
              <a:t>GA</a:t>
            </a:r>
            <a:r>
              <a:rPr lang="en-US" altLang="ja-JP" sz="4400" dirty="0" err="1" smtClean="0"/>
              <a:t>mma</a:t>
            </a:r>
            <a:r>
              <a:rPr lang="en-US" altLang="ja-JP" sz="4400" dirty="0" smtClean="0"/>
              <a:t>-ray burst </a:t>
            </a:r>
            <a:r>
              <a:rPr lang="en-US" altLang="ja-JP" sz="4400" dirty="0" err="1" smtClean="0">
                <a:solidFill>
                  <a:srgbClr val="FF0000"/>
                </a:solidFill>
              </a:rPr>
              <a:t>P</a:t>
            </a:r>
            <a:r>
              <a:rPr lang="en-US" altLang="ja-JP" sz="4400" dirty="0" err="1" smtClean="0"/>
              <a:t>olarimeter</a:t>
            </a:r>
            <a:r>
              <a:rPr lang="en-US" altLang="ja-JP" sz="4400" dirty="0" smtClean="0"/>
              <a:t> : </a:t>
            </a:r>
            <a:r>
              <a:rPr lang="en-US" altLang="ja-JP" sz="4400" dirty="0" smtClean="0">
                <a:solidFill>
                  <a:srgbClr val="FF0000"/>
                </a:solidFill>
              </a:rPr>
              <a:t>GAP</a:t>
            </a:r>
            <a:r>
              <a:rPr lang="ja-JP" altLang="en-US" sz="4400" dirty="0" smtClean="0">
                <a:solidFill>
                  <a:schemeClr val="tx1"/>
                </a:solidFill>
              </a:rPr>
              <a:t>）</a:t>
            </a:r>
            <a:endParaRPr lang="en-US" altLang="ja-JP" sz="4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4800" dirty="0" smtClean="0">
                <a:solidFill>
                  <a:schemeClr val="tx1"/>
                </a:solidFill>
              </a:rPr>
              <a:t>総合試験と狙うサイエンス</a:t>
            </a:r>
            <a:endParaRPr kumimoji="1" lang="en-US" altLang="ja-JP" sz="48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4282" y="2927521"/>
            <a:ext cx="76438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/>
              <a:t>米徳大輔</a:t>
            </a:r>
            <a:r>
              <a:rPr lang="ja-JP" altLang="en-US" sz="3200" b="1" dirty="0" smtClean="0"/>
              <a:t> （金沢大学）</a:t>
            </a:r>
            <a:endParaRPr lang="en-US" altLang="ja-JP" sz="3200" b="1" dirty="0" smtClean="0"/>
          </a:p>
          <a:p>
            <a:endParaRPr kumimoji="1" lang="en-US" altLang="ja-JP" sz="1000" b="1" dirty="0" smtClean="0"/>
          </a:p>
          <a:p>
            <a:r>
              <a:rPr kumimoji="1" lang="ja-JP" altLang="en-US" sz="2400" dirty="0" smtClean="0"/>
              <a:t>村上敏夫</a:t>
            </a:r>
            <a:r>
              <a:rPr lang="ja-JP" altLang="en-US" sz="2400" dirty="0" smtClean="0"/>
              <a:t>、 </a:t>
            </a:r>
            <a:r>
              <a:rPr kumimoji="1" lang="ja-JP" altLang="en-US" sz="2400" dirty="0" smtClean="0"/>
              <a:t> </a:t>
            </a:r>
            <a:r>
              <a:rPr lang="ja-JP" altLang="en-US" sz="2400" dirty="0" smtClean="0"/>
              <a:t>藤本大史、 坂下智徳 </a:t>
            </a:r>
            <a:r>
              <a:rPr kumimoji="1" lang="ja-JP" altLang="en-US" sz="2400" dirty="0" smtClean="0"/>
              <a:t>（金沢大）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郡司修一、 </a:t>
            </a:r>
            <a:r>
              <a:rPr lang="ja-JP" altLang="en-US" sz="2400" dirty="0" smtClean="0">
                <a:latin typeface="Calibri" pitchFamily="34" charset="0"/>
              </a:rPr>
              <a:t>東海林礼之</a:t>
            </a:r>
            <a:r>
              <a:rPr lang="ja-JP" altLang="en-US" sz="2400" dirty="0" smtClean="0"/>
              <a:t> （山形大）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三原建弘　（理研）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久保信 （クリアパルス）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158" y="6215082"/>
            <a:ext cx="3332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日本物理学会</a:t>
            </a:r>
            <a:r>
              <a:rPr lang="zh-CN" altLang="en-US" sz="2000" dirty="0" smtClean="0"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en-US" altLang="zh-CN" sz="2000" dirty="0" smtClean="0">
                <a:latin typeface="ＭＳ Ｐゴシック" pitchFamily="50" charset="-128"/>
                <a:ea typeface="ＭＳ Ｐゴシック" pitchFamily="50" charset="-128"/>
              </a:rPr>
              <a:t>(2010</a:t>
            </a:r>
            <a:r>
              <a:rPr lang="en-US" altLang="ja-JP" sz="2000" dirty="0" smtClean="0">
                <a:latin typeface="ＭＳ Ｐゴシック" pitchFamily="50" charset="-128"/>
                <a:ea typeface="ＭＳ Ｐゴシック" pitchFamily="50" charset="-128"/>
              </a:rPr>
              <a:t>/03/20)</a:t>
            </a:r>
            <a:endParaRPr kumimoji="1" lang="ja-JP" altLang="en-US" sz="2000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/>
          <p:cNvGrpSpPr/>
          <p:nvPr/>
        </p:nvGrpSpPr>
        <p:grpSpPr>
          <a:xfrm>
            <a:off x="357158" y="1605307"/>
            <a:ext cx="7077101" cy="5252693"/>
            <a:chOff x="857224" y="1319579"/>
            <a:chExt cx="7077101" cy="5252693"/>
          </a:xfrm>
        </p:grpSpPr>
        <p:pic>
          <p:nvPicPr>
            <p:cNvPr id="747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7224" y="1319579"/>
              <a:ext cx="7077101" cy="5252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直線コネクタ 5"/>
            <p:cNvCxnSpPr/>
            <p:nvPr/>
          </p:nvCxnSpPr>
          <p:spPr>
            <a:xfrm rot="5400000">
              <a:off x="500034" y="4357694"/>
              <a:ext cx="3286148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rot="5400000">
              <a:off x="2143108" y="4357694"/>
              <a:ext cx="3286148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テキスト ボックス 7"/>
            <p:cNvSpPr txBox="1"/>
            <p:nvPr/>
          </p:nvSpPr>
          <p:spPr>
            <a:xfrm>
              <a:off x="3286116" y="1571612"/>
              <a:ext cx="367248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aseline="30000" dirty="0" smtClean="0"/>
                <a:t>241</a:t>
              </a:r>
              <a:r>
                <a:rPr kumimoji="1" lang="en-US" altLang="ja-JP" sz="2400" dirty="0" smtClean="0"/>
                <a:t>Am </a:t>
              </a:r>
              <a:r>
                <a:rPr kumimoji="1" lang="ja-JP" altLang="en-US" sz="2400" dirty="0" smtClean="0"/>
                <a:t>光電ピーク</a:t>
              </a:r>
              <a:r>
                <a:rPr kumimoji="1" lang="en-US" altLang="ja-JP" sz="2400" dirty="0" smtClean="0"/>
                <a:t>(59.5keV)</a:t>
              </a:r>
              <a:endParaRPr kumimoji="1" lang="ja-JP" altLang="en-US" sz="2400" dirty="0"/>
            </a:p>
          </p:txBody>
        </p:sp>
        <p:cxnSp>
          <p:nvCxnSpPr>
            <p:cNvPr id="10" name="直線矢印コネクタ 9"/>
            <p:cNvCxnSpPr/>
            <p:nvPr/>
          </p:nvCxnSpPr>
          <p:spPr>
            <a:xfrm rot="10800000" flipV="1">
              <a:off x="3357554" y="2071678"/>
              <a:ext cx="714380" cy="5715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>
              <a:off x="4714876" y="2071678"/>
              <a:ext cx="785818" cy="5715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4786314" y="3038797"/>
              <a:ext cx="1529586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プラシンチ</a:t>
              </a:r>
              <a:endParaRPr kumimoji="1" lang="ja-JP" altLang="en-US" sz="24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245772" y="4253243"/>
              <a:ext cx="1540806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err="1" smtClean="0"/>
                <a:t>CsI</a:t>
              </a:r>
              <a:r>
                <a:rPr kumimoji="1" lang="en-US" altLang="ja-JP" sz="2400" dirty="0" smtClean="0"/>
                <a:t> 12</a:t>
              </a:r>
              <a:r>
                <a:rPr lang="ja-JP" altLang="en-US" sz="2400" dirty="0" smtClean="0"/>
                <a:t>系統</a:t>
              </a:r>
              <a:endParaRPr kumimoji="1" lang="ja-JP" altLang="en-US" sz="2400" dirty="0"/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>
              <a:off x="2214546" y="5715016"/>
              <a:ext cx="142876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>
              <a:off x="3929058" y="5715016"/>
              <a:ext cx="3714776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2246078" y="5000636"/>
              <a:ext cx="13780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dirty="0" smtClean="0"/>
                <a:t>偏光測定</a:t>
              </a:r>
              <a:endParaRPr lang="en-US" altLang="ja-JP" dirty="0" smtClean="0"/>
            </a:p>
            <a:p>
              <a:pPr algn="ctr"/>
              <a:r>
                <a:rPr lang="en-US" altLang="ja-JP" dirty="0" smtClean="0"/>
                <a:t>(low-energy)</a:t>
              </a: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199011" y="5000636"/>
              <a:ext cx="1444691" cy="64633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dirty="0" smtClean="0"/>
                <a:t>偏光測定</a:t>
              </a:r>
              <a:endParaRPr lang="en-US" altLang="ja-JP" dirty="0" smtClean="0"/>
            </a:p>
            <a:p>
              <a:pPr algn="ctr"/>
              <a:r>
                <a:rPr lang="en-US" altLang="ja-JP" dirty="0" smtClean="0"/>
                <a:t>(high-energy)</a:t>
              </a:r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500034" y="863726"/>
            <a:ext cx="7197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■ プラシンチ </a:t>
            </a:r>
            <a:r>
              <a:rPr kumimoji="1" lang="en-US" altLang="ja-JP" sz="2000" dirty="0" smtClean="0"/>
              <a:t>LD </a:t>
            </a:r>
            <a:r>
              <a:rPr kumimoji="1" lang="ja-JP" altLang="en-US" sz="2000" dirty="0" smtClean="0"/>
              <a:t>は</a:t>
            </a:r>
            <a:r>
              <a:rPr lang="en-US" altLang="ja-JP" sz="2000" dirty="0" smtClean="0"/>
              <a:t> 7 </a:t>
            </a:r>
            <a:r>
              <a:rPr lang="en-US" altLang="ja-JP" sz="2000" dirty="0" err="1" smtClean="0"/>
              <a:t>keV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程度 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約 </a:t>
            </a:r>
            <a:r>
              <a:rPr lang="en-US" altLang="ja-JP" sz="2000" dirty="0" smtClean="0"/>
              <a:t>60keV </a:t>
            </a:r>
            <a:r>
              <a:rPr lang="ja-JP" altLang="en-US" sz="2000" dirty="0" smtClean="0"/>
              <a:t>からの偏光測定が可能</a:t>
            </a:r>
            <a:r>
              <a:rPr lang="en-US" altLang="ja-JP" sz="2000" dirty="0" smtClean="0"/>
              <a:t>)</a:t>
            </a:r>
          </a:p>
          <a:p>
            <a:r>
              <a:rPr kumimoji="1" lang="ja-JP" altLang="en-US" sz="2000" dirty="0" smtClean="0"/>
              <a:t>■ </a:t>
            </a:r>
            <a:r>
              <a:rPr kumimoji="1" lang="en-US" altLang="ja-JP" sz="2000" dirty="0" err="1" smtClean="0"/>
              <a:t>CsI</a:t>
            </a:r>
            <a:r>
              <a:rPr kumimoji="1" lang="en-US" altLang="ja-JP" sz="2000" dirty="0" smtClean="0"/>
              <a:t> </a:t>
            </a:r>
            <a:r>
              <a:rPr kumimoji="1" lang="ja-JP" altLang="en-US" sz="2000" dirty="0" smtClean="0"/>
              <a:t>の</a:t>
            </a:r>
            <a:r>
              <a:rPr kumimoji="1" lang="en-US" altLang="ja-JP" sz="2000" dirty="0" smtClean="0"/>
              <a:t>LD</a:t>
            </a:r>
            <a:r>
              <a:rPr lang="ja-JP" altLang="en-US" sz="2000" dirty="0" smtClean="0"/>
              <a:t> は十分良いので、</a:t>
            </a:r>
            <a:r>
              <a:rPr lang="en-US" altLang="ja-JP" sz="2000" dirty="0" smtClean="0"/>
              <a:t>30 </a:t>
            </a:r>
            <a:r>
              <a:rPr lang="en-US" altLang="ja-JP" sz="2000" dirty="0" err="1" smtClean="0"/>
              <a:t>keV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程度に設定</a:t>
            </a:r>
            <a:endParaRPr lang="en-US" altLang="ja-JP" sz="2000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13129" y="2496917"/>
            <a:ext cx="284404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キャルソース</a:t>
            </a:r>
            <a:r>
              <a:rPr lang="en-US" altLang="ja-JP" dirty="0" smtClean="0"/>
              <a:t>(</a:t>
            </a:r>
            <a:r>
              <a:rPr lang="en-US" altLang="ja-JP" baseline="30000" dirty="0" smtClean="0"/>
              <a:t>241</a:t>
            </a:r>
            <a:r>
              <a:rPr lang="en-US" altLang="ja-JP" dirty="0" smtClean="0"/>
              <a:t>Am )</a:t>
            </a:r>
            <a:r>
              <a:rPr lang="ja-JP" altLang="en-US" dirty="0" smtClean="0"/>
              <a:t>を搭載</a:t>
            </a:r>
            <a:endParaRPr lang="en-US" altLang="ja-JP" dirty="0" smtClean="0"/>
          </a:p>
          <a:p>
            <a:r>
              <a:rPr lang="en-US" altLang="ja-JP" dirty="0" smtClean="0"/>
              <a:t>1%</a:t>
            </a:r>
            <a:r>
              <a:rPr lang="ja-JP" altLang="en-US" dirty="0" smtClean="0"/>
              <a:t>の精度でゲインを調整</a:t>
            </a:r>
            <a:endParaRPr lang="en-US" altLang="ja-JP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1406" y="68025"/>
            <a:ext cx="207941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CAL</a:t>
            </a:r>
            <a:r>
              <a:rPr kumimoji="1" lang="ja-JP" altLang="en-US" sz="3600" dirty="0" smtClean="0"/>
              <a:t>モード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/>
          <p:cNvSpPr txBox="1"/>
          <p:nvPr/>
        </p:nvSpPr>
        <p:spPr>
          <a:xfrm>
            <a:off x="50171" y="68025"/>
            <a:ext cx="216437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GRB</a:t>
            </a:r>
            <a:r>
              <a:rPr kumimoji="1" lang="ja-JP" altLang="en-US" sz="3600" dirty="0" smtClean="0"/>
              <a:t>モード</a:t>
            </a:r>
            <a:endParaRPr kumimoji="1" lang="ja-JP" altLang="en-US" sz="3600" dirty="0"/>
          </a:p>
        </p:txBody>
      </p:sp>
      <p:graphicFrame>
        <p:nvGraphicFramePr>
          <p:cNvPr id="25" name="表 24"/>
          <p:cNvGraphicFramePr>
            <a:graphicFrameLocks noGrp="1"/>
          </p:cNvGraphicFramePr>
          <p:nvPr/>
        </p:nvGraphicFramePr>
        <p:xfrm>
          <a:off x="214282" y="4929198"/>
          <a:ext cx="5357850" cy="177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71635"/>
                <a:gridCol w="1214446"/>
                <a:gridCol w="1285884"/>
                <a:gridCol w="1285885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トリガー前　 </a:t>
                      </a:r>
                      <a:endParaRPr kumimoji="1" lang="en-US" altLang="ja-JP" b="1" dirty="0" smtClean="0"/>
                    </a:p>
                    <a:p>
                      <a:pPr algn="ctr"/>
                      <a:r>
                        <a:rPr kumimoji="1" lang="en-US" altLang="ja-JP" b="1" dirty="0" smtClean="0"/>
                        <a:t>16</a:t>
                      </a:r>
                      <a:r>
                        <a:rPr kumimoji="1" lang="ja-JP" altLang="en-US" b="1" dirty="0" smtClean="0"/>
                        <a:t>秒間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トリガー後 </a:t>
                      </a:r>
                      <a:r>
                        <a:rPr kumimoji="1" lang="ja-JP" altLang="en-US" b="1" baseline="0" dirty="0" smtClean="0"/>
                        <a:t>  </a:t>
                      </a:r>
                      <a:endParaRPr kumimoji="1" lang="en-US" altLang="ja-JP" b="1" baseline="0" dirty="0" smtClean="0"/>
                    </a:p>
                    <a:p>
                      <a:pPr algn="ctr"/>
                      <a:r>
                        <a:rPr kumimoji="1" lang="en-US" altLang="ja-JP" b="1" dirty="0" smtClean="0"/>
                        <a:t>32</a:t>
                      </a:r>
                      <a:r>
                        <a:rPr kumimoji="1" lang="ja-JP" altLang="en-US" b="1" dirty="0" smtClean="0"/>
                        <a:t>秒間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32</a:t>
                      </a:r>
                      <a:r>
                        <a:rPr kumimoji="1" lang="en-US" altLang="ja-JP" b="1" baseline="0" dirty="0" smtClean="0"/>
                        <a:t> – 176 </a:t>
                      </a:r>
                      <a:r>
                        <a:rPr kumimoji="1" lang="ja-JP" altLang="en-US" b="1" baseline="0" dirty="0" smtClean="0"/>
                        <a:t>秒 </a:t>
                      </a:r>
                      <a:endParaRPr kumimoji="1" lang="en-US" altLang="ja-JP" b="1" baseline="0" dirty="0" smtClean="0"/>
                    </a:p>
                    <a:p>
                      <a:pPr algn="ctr"/>
                      <a:r>
                        <a:rPr kumimoji="1" lang="ja-JP" altLang="en-US" b="1" baseline="0" dirty="0" smtClean="0"/>
                        <a:t> </a:t>
                      </a:r>
                      <a:r>
                        <a:rPr kumimoji="1" lang="en-US" altLang="ja-JP" b="1" baseline="0" dirty="0" smtClean="0"/>
                        <a:t>(144</a:t>
                      </a:r>
                      <a:r>
                        <a:rPr kumimoji="1" lang="ja-JP" altLang="en-US" b="1" baseline="0" dirty="0" smtClean="0"/>
                        <a:t>秒間</a:t>
                      </a:r>
                      <a:r>
                        <a:rPr kumimoji="1" lang="en-US" altLang="ja-JP" b="1" baseline="0" dirty="0" smtClean="0"/>
                        <a:t>)</a:t>
                      </a:r>
                      <a:endParaRPr kumimoji="1" lang="ja-JP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カウントレート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 </a:t>
                      </a:r>
                      <a:r>
                        <a:rPr kumimoji="1" lang="ja-JP" altLang="en-US" b="1" dirty="0" smtClean="0"/>
                        <a:t>秒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125</a:t>
                      </a:r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</a:rPr>
                        <a:t>ミリ秒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 </a:t>
                      </a:r>
                      <a:r>
                        <a:rPr kumimoji="1" lang="ja-JP" altLang="en-US" b="1" dirty="0" smtClean="0"/>
                        <a:t>秒</a:t>
                      </a:r>
                      <a:endParaRPr kumimoji="1" lang="ja-JP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偏光</a:t>
                      </a:r>
                      <a:r>
                        <a:rPr kumimoji="1" lang="en-US" altLang="ja-JP" b="1" dirty="0" smtClean="0"/>
                        <a:t>(2</a:t>
                      </a:r>
                      <a:r>
                        <a:rPr kumimoji="1" lang="ja-JP" altLang="en-US" b="1" dirty="0" smtClean="0"/>
                        <a:t>バンド</a:t>
                      </a:r>
                      <a:r>
                        <a:rPr kumimoji="1" lang="en-US" altLang="ja-JP" b="1" dirty="0" smtClean="0"/>
                        <a:t>)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 </a:t>
                      </a:r>
                      <a:r>
                        <a:rPr kumimoji="1" lang="ja-JP" altLang="en-US" b="1" dirty="0" smtClean="0"/>
                        <a:t>秒</a:t>
                      </a:r>
                      <a:endParaRPr kumimoji="1" lang="en-US" altLang="ja-JP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 </a:t>
                      </a:r>
                      <a:r>
                        <a:rPr kumimoji="1" lang="ja-JP" altLang="en-US" b="1" dirty="0" smtClean="0"/>
                        <a:t>秒</a:t>
                      </a:r>
                      <a:endParaRPr kumimoji="1" lang="en-US" altLang="ja-JP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 </a:t>
                      </a:r>
                      <a:r>
                        <a:rPr kumimoji="1" lang="ja-JP" altLang="en-US" b="1" dirty="0" smtClean="0"/>
                        <a:t>秒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スペクトル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無し</a:t>
                      </a:r>
                      <a:endParaRPr kumimoji="1" lang="ja-JP" alt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176</a:t>
                      </a:r>
                      <a:r>
                        <a:rPr kumimoji="1" lang="ja-JP" altLang="en-US" b="1" dirty="0" smtClean="0"/>
                        <a:t>秒間の積分</a:t>
                      </a:r>
                      <a:endParaRPr kumimoji="1" lang="ja-JP" alt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テキスト ボックス 34"/>
          <p:cNvSpPr txBox="1"/>
          <p:nvPr/>
        </p:nvSpPr>
        <p:spPr>
          <a:xfrm>
            <a:off x="5761599" y="5929330"/>
            <a:ext cx="3183885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 smtClean="0"/>
              <a:t>GAP </a:t>
            </a:r>
            <a:r>
              <a:rPr lang="ja-JP" altLang="en-US" sz="2000" dirty="0" smtClean="0"/>
              <a:t>も </a:t>
            </a:r>
            <a:r>
              <a:rPr lang="en-US" altLang="ja-JP" sz="2000" dirty="0" smtClean="0"/>
              <a:t>IPN </a:t>
            </a:r>
            <a:r>
              <a:rPr lang="ja-JP" altLang="en-US" sz="2000" dirty="0" smtClean="0"/>
              <a:t>で方向決定</a:t>
            </a:r>
            <a:endParaRPr lang="en-US" altLang="ja-JP" sz="2000" dirty="0" smtClean="0"/>
          </a:p>
          <a:p>
            <a:r>
              <a:rPr lang="ja-JP" altLang="en-US" sz="2000" dirty="0" smtClean="0"/>
              <a:t>独自に</a:t>
            </a:r>
            <a:r>
              <a:rPr kumimoji="1" lang="ja-JP" altLang="en-US" sz="2000" dirty="0" smtClean="0"/>
              <a:t>粗い方向決定も可能</a:t>
            </a:r>
            <a:endParaRPr kumimoji="1" lang="ja-JP" altLang="en-US" sz="2000" dirty="0"/>
          </a:p>
        </p:txBody>
      </p:sp>
      <p:grpSp>
        <p:nvGrpSpPr>
          <p:cNvPr id="3" name="グループ化 29"/>
          <p:cNvGrpSpPr/>
          <p:nvPr/>
        </p:nvGrpSpPr>
        <p:grpSpPr>
          <a:xfrm>
            <a:off x="4564608" y="714356"/>
            <a:ext cx="4500594" cy="3571900"/>
            <a:chOff x="4786313" y="0"/>
            <a:chExt cx="4300911" cy="3364476"/>
          </a:xfrm>
        </p:grpSpPr>
        <p:pic>
          <p:nvPicPr>
            <p:cNvPr id="9011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6313" y="0"/>
              <a:ext cx="4300911" cy="3364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正方形/長方形 21"/>
            <p:cNvSpPr/>
            <p:nvPr/>
          </p:nvSpPr>
          <p:spPr>
            <a:xfrm>
              <a:off x="8088228" y="94593"/>
              <a:ext cx="913883" cy="2802809"/>
            </a:xfrm>
            <a:prstGeom prst="rect">
              <a:avLst/>
            </a:prstGeom>
            <a:solidFill>
              <a:schemeClr val="bg1">
                <a:lumMod val="65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4944956" y="394816"/>
            <a:ext cx="2565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GRB </a:t>
            </a:r>
            <a:r>
              <a:rPr kumimoji="1" lang="ja-JP" altLang="en-US" sz="2000" dirty="0" smtClean="0"/>
              <a:t>の継続時間 </a:t>
            </a:r>
            <a:r>
              <a:rPr kumimoji="1" lang="en-US" altLang="ja-JP" sz="2000" dirty="0" smtClean="0"/>
              <a:t>(T90)</a:t>
            </a:r>
            <a:endParaRPr kumimoji="1" lang="ja-JP" altLang="en-US" sz="2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69954" y="5030350"/>
            <a:ext cx="147508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b="1" dirty="0" smtClean="0"/>
              <a:t>時間分解能</a:t>
            </a:r>
            <a:endParaRPr kumimoji="1" lang="ja-JP" altLang="en-US" sz="2000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746540" y="4500570"/>
            <a:ext cx="3207929" cy="120032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Swift,  Fermi,  Integral,</a:t>
            </a:r>
          </a:p>
          <a:p>
            <a:r>
              <a:rPr lang="en-US" altLang="ja-JP" sz="2400" dirty="0" smtClean="0"/>
              <a:t>MAXI </a:t>
            </a:r>
            <a:r>
              <a:rPr lang="ja-JP" altLang="en-US" sz="2400" dirty="0" smtClean="0"/>
              <a:t>など、方向決定に</a:t>
            </a:r>
            <a:endParaRPr lang="en-US" altLang="ja-JP" sz="2400" dirty="0" smtClean="0"/>
          </a:p>
          <a:p>
            <a:r>
              <a:rPr lang="ja-JP" altLang="en-US" sz="2400" b="1" dirty="0" smtClean="0">
                <a:solidFill>
                  <a:schemeClr val="tx1"/>
                </a:solidFill>
              </a:rPr>
              <a:t>ご協力下さい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45790" y="745888"/>
            <a:ext cx="4883037" cy="4043448"/>
            <a:chOff x="45790" y="745888"/>
            <a:chExt cx="4883037" cy="4043448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45790" y="745888"/>
              <a:ext cx="4883037" cy="4043448"/>
              <a:chOff x="45790" y="745888"/>
              <a:chExt cx="4883037" cy="4043448"/>
            </a:xfrm>
          </p:grpSpPr>
          <p:grpSp>
            <p:nvGrpSpPr>
              <p:cNvPr id="33" name="グループ化 32"/>
              <p:cNvGrpSpPr/>
              <p:nvPr/>
            </p:nvGrpSpPr>
            <p:grpSpPr>
              <a:xfrm>
                <a:off x="45790" y="745888"/>
                <a:ext cx="4844476" cy="4043448"/>
                <a:chOff x="93088" y="785794"/>
                <a:chExt cx="4844476" cy="4043448"/>
              </a:xfrm>
            </p:grpSpPr>
            <p:pic>
              <p:nvPicPr>
                <p:cNvPr id="90115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3088" y="785794"/>
                  <a:ext cx="4550350" cy="35166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4" name="直線矢印コネクタ 3"/>
                <p:cNvCxnSpPr/>
                <p:nvPr/>
              </p:nvCxnSpPr>
              <p:spPr>
                <a:xfrm>
                  <a:off x="975960" y="4357694"/>
                  <a:ext cx="1095710" cy="1588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線矢印コネクタ 7"/>
                <p:cNvCxnSpPr/>
                <p:nvPr/>
              </p:nvCxnSpPr>
              <p:spPr>
                <a:xfrm>
                  <a:off x="333018" y="4357694"/>
                  <a:ext cx="587270" cy="1588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コネクタ 13"/>
                <p:cNvCxnSpPr/>
                <p:nvPr/>
              </p:nvCxnSpPr>
              <p:spPr>
                <a:xfrm rot="5400000">
                  <a:off x="-948679" y="2781871"/>
                  <a:ext cx="3786214" cy="0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285720" y="4429132"/>
                  <a:ext cx="70083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b="1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16</a:t>
                  </a:r>
                  <a:r>
                    <a:rPr kumimoji="1" lang="ja-JP" altLang="en-US" sz="2000" b="1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秒</a:t>
                  </a:r>
                  <a:endParaRPr kumimoji="1" lang="ja-JP" altLang="en-US" sz="2000" b="1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1142976" y="4429132"/>
                  <a:ext cx="7024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0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32</a:t>
                  </a:r>
                  <a:r>
                    <a:rPr kumimoji="1" lang="ja-JP" altLang="en-US" sz="20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秒</a:t>
                  </a:r>
                  <a:endParaRPr kumimoji="1" lang="ja-JP" altLang="en-US" sz="20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2357422" y="4429132"/>
                  <a:ext cx="83227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000" b="1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144</a:t>
                  </a:r>
                  <a:r>
                    <a:rPr kumimoji="1" lang="ja-JP" altLang="en-US" sz="2000" b="1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秒</a:t>
                  </a:r>
                  <a:endParaRPr kumimoji="1" lang="ja-JP" altLang="en-US" sz="2000" b="1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6" name="直線矢印コネクタ 5"/>
                <p:cNvCxnSpPr/>
                <p:nvPr/>
              </p:nvCxnSpPr>
              <p:spPr>
                <a:xfrm>
                  <a:off x="2071670" y="4357694"/>
                  <a:ext cx="2865894" cy="1588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正方形/長方形 40"/>
              <p:cNvSpPr/>
              <p:nvPr/>
            </p:nvSpPr>
            <p:spPr>
              <a:xfrm>
                <a:off x="4500562" y="4214818"/>
                <a:ext cx="71438" cy="2143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9" name="グループ化 38"/>
              <p:cNvGrpSpPr/>
              <p:nvPr/>
            </p:nvGrpSpPr>
            <p:grpSpPr>
              <a:xfrm>
                <a:off x="4238950" y="4135988"/>
                <a:ext cx="689877" cy="398371"/>
                <a:chOff x="6760553" y="4467910"/>
                <a:chExt cx="689877" cy="398371"/>
              </a:xfrm>
            </p:grpSpPr>
            <p:sp>
              <p:nvSpPr>
                <p:cNvPr id="37" name="テキスト ボックス 36"/>
                <p:cNvSpPr txBox="1"/>
                <p:nvPr/>
              </p:nvSpPr>
              <p:spPr>
                <a:xfrm rot="16200000">
                  <a:off x="6858016" y="4370447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3200" dirty="0" smtClean="0"/>
                    <a:t>~</a:t>
                  </a:r>
                  <a:endParaRPr kumimoji="1" lang="ja-JP" altLang="en-US" sz="3200" dirty="0"/>
                </a:p>
              </p:txBody>
            </p:sp>
            <p:sp>
              <p:nvSpPr>
                <p:cNvPr id="38" name="テキスト ボックス 37"/>
                <p:cNvSpPr txBox="1"/>
                <p:nvPr/>
              </p:nvSpPr>
              <p:spPr>
                <a:xfrm rot="16200000">
                  <a:off x="6963118" y="4378968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3200" dirty="0" smtClean="0"/>
                    <a:t>~</a:t>
                  </a:r>
                  <a:endParaRPr kumimoji="1" lang="ja-JP" altLang="en-US" sz="3200" dirty="0"/>
                </a:p>
              </p:txBody>
            </p:sp>
          </p:grpSp>
        </p:grpSp>
        <p:cxnSp>
          <p:nvCxnSpPr>
            <p:cNvPr id="26" name="直線コネクタ 25"/>
            <p:cNvCxnSpPr/>
            <p:nvPr/>
          </p:nvCxnSpPr>
          <p:spPr>
            <a:xfrm rot="5400000">
              <a:off x="126174" y="2750340"/>
              <a:ext cx="3786214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8" name="Picture 14" descr="http://www.astroarts.jp/news/2009/11/27maxi/major_sources.jpg"/>
          <p:cNvPicPr>
            <a:picLocks noChangeAspect="1" noChangeArrowheads="1"/>
          </p:cNvPicPr>
          <p:nvPr/>
        </p:nvPicPr>
        <p:blipFill>
          <a:blip r:embed="rId2" cstate="print"/>
          <a:srcRect l="3803"/>
          <a:stretch>
            <a:fillRect/>
          </a:stretch>
        </p:blipFill>
        <p:spPr bwMode="auto">
          <a:xfrm>
            <a:off x="0" y="2357430"/>
            <a:ext cx="9005030" cy="4357718"/>
          </a:xfrm>
          <a:prstGeom prst="rect">
            <a:avLst/>
          </a:prstGeom>
          <a:noFill/>
        </p:spPr>
      </p:pic>
      <p:sp>
        <p:nvSpPr>
          <p:cNvPr id="15" name="テキスト ボックス 14"/>
          <p:cNvSpPr txBox="1"/>
          <p:nvPr/>
        </p:nvSpPr>
        <p:spPr>
          <a:xfrm>
            <a:off x="50171" y="68025"/>
            <a:ext cx="23871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CRAB</a:t>
            </a:r>
            <a:r>
              <a:rPr kumimoji="1" lang="ja-JP" altLang="en-US" sz="3600" dirty="0" smtClean="0"/>
              <a:t>モード</a:t>
            </a:r>
            <a:endParaRPr kumimoji="1" lang="ja-JP" altLang="en-US" sz="36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95113" y="841701"/>
            <a:ext cx="77364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■ </a:t>
            </a:r>
            <a:r>
              <a:rPr lang="en-US" altLang="ja-JP" sz="2400" dirty="0" smtClean="0"/>
              <a:t>15</a:t>
            </a:r>
            <a:r>
              <a:rPr lang="ja-JP" altLang="en-US" sz="2400" dirty="0" smtClean="0"/>
              <a:t>度刻みの偏光情報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回転補正しながら長時間の積分</a:t>
            </a:r>
            <a:r>
              <a:rPr lang="en-US" altLang="ja-JP" sz="2400" dirty="0" smtClean="0"/>
              <a:t>)</a:t>
            </a:r>
          </a:p>
          <a:p>
            <a:r>
              <a:rPr kumimoji="1" lang="ja-JP" altLang="en-US" sz="2400" dirty="0" smtClean="0"/>
              <a:t>■ 積分スペクトル 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プラシンチ単体と </a:t>
            </a:r>
            <a:r>
              <a:rPr kumimoji="1" lang="en-US" altLang="ja-JP" sz="2400" dirty="0" smtClean="0"/>
              <a:t>12 </a:t>
            </a:r>
            <a:r>
              <a:rPr kumimoji="1" lang="en-US" altLang="ja-JP" sz="2400" dirty="0" err="1" smtClean="0"/>
              <a:t>CsI</a:t>
            </a:r>
            <a:r>
              <a:rPr lang="ja-JP" altLang="en-US" sz="2400" dirty="0" smtClean="0"/>
              <a:t> の和</a:t>
            </a:r>
            <a:r>
              <a:rPr lang="en-US" altLang="ja-JP" sz="2400" dirty="0" smtClean="0"/>
              <a:t>)</a:t>
            </a:r>
          </a:p>
          <a:p>
            <a:r>
              <a:rPr lang="ja-JP" altLang="en-US" sz="2400" dirty="0" smtClean="0"/>
              <a:t>■ </a:t>
            </a:r>
            <a:r>
              <a:rPr lang="en-US" altLang="ja-JP" sz="2400" dirty="0" smtClean="0"/>
              <a:t>1 </a:t>
            </a:r>
            <a:r>
              <a:rPr lang="ja-JP" altLang="en-US" sz="2400" dirty="0" smtClean="0"/>
              <a:t>回の</a:t>
            </a:r>
            <a:r>
              <a:rPr lang="en-US" altLang="ja-JP" sz="2400" dirty="0" smtClean="0"/>
              <a:t>CRAB</a:t>
            </a:r>
            <a:r>
              <a:rPr lang="ja-JP" altLang="en-US" sz="2400" dirty="0" smtClean="0"/>
              <a:t>モードの積分時間はコマンドで可変</a:t>
            </a:r>
            <a:endParaRPr lang="en-US" altLang="ja-JP" sz="2400" dirty="0" smtClean="0"/>
          </a:p>
          <a:p>
            <a:r>
              <a:rPr lang="ja-JP" altLang="en-US" sz="2400" dirty="0" smtClean="0"/>
              <a:t>■ </a:t>
            </a:r>
            <a:r>
              <a:rPr lang="en-US" altLang="ja-JP" sz="2400" dirty="0" smtClean="0"/>
              <a:t>CRAB</a:t>
            </a:r>
            <a:r>
              <a:rPr lang="ja-JP" altLang="en-US" sz="2400" dirty="0" smtClean="0"/>
              <a:t>モード中でも </a:t>
            </a:r>
            <a:r>
              <a:rPr lang="en-US" altLang="ja-JP" sz="2400" dirty="0" smtClean="0"/>
              <a:t>GRB </a:t>
            </a:r>
            <a:r>
              <a:rPr lang="ja-JP" altLang="en-US" sz="2400" dirty="0" smtClean="0"/>
              <a:t>モードへ移行する</a:t>
            </a:r>
            <a:endParaRPr lang="en-US" altLang="ja-JP" sz="2400" dirty="0" smtClean="0"/>
          </a:p>
        </p:txBody>
      </p:sp>
      <p:grpSp>
        <p:nvGrpSpPr>
          <p:cNvPr id="53" name="グループ化 52"/>
          <p:cNvGrpSpPr/>
          <p:nvPr/>
        </p:nvGrpSpPr>
        <p:grpSpPr>
          <a:xfrm>
            <a:off x="71406" y="857232"/>
            <a:ext cx="8358246" cy="5494232"/>
            <a:chOff x="71406" y="857232"/>
            <a:chExt cx="8358246" cy="5494232"/>
          </a:xfrm>
        </p:grpSpPr>
        <p:grpSp>
          <p:nvGrpSpPr>
            <p:cNvPr id="51" name="グループ化 50"/>
            <p:cNvGrpSpPr/>
            <p:nvPr/>
          </p:nvGrpSpPr>
          <p:grpSpPr>
            <a:xfrm>
              <a:off x="71406" y="857232"/>
              <a:ext cx="8358246" cy="4572032"/>
              <a:chOff x="71406" y="857232"/>
              <a:chExt cx="8358246" cy="4572032"/>
            </a:xfrm>
          </p:grpSpPr>
          <p:sp>
            <p:nvSpPr>
              <p:cNvPr id="50" name="正方形/長方形 49"/>
              <p:cNvSpPr/>
              <p:nvPr/>
            </p:nvSpPr>
            <p:spPr>
              <a:xfrm>
                <a:off x="642910" y="857232"/>
                <a:ext cx="7786742" cy="12858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6" name="グループ化 45"/>
              <p:cNvGrpSpPr/>
              <p:nvPr/>
            </p:nvGrpSpPr>
            <p:grpSpPr>
              <a:xfrm>
                <a:off x="71406" y="857232"/>
                <a:ext cx="6643702" cy="4572032"/>
                <a:chOff x="71438" y="928670"/>
                <a:chExt cx="6643702" cy="4572032"/>
              </a:xfrm>
            </p:grpSpPr>
            <p:sp>
              <p:nvSpPr>
                <p:cNvPr id="44" name="角丸四角形吹き出し 43"/>
                <p:cNvSpPr/>
                <p:nvPr/>
              </p:nvSpPr>
              <p:spPr>
                <a:xfrm>
                  <a:off x="71438" y="928670"/>
                  <a:ext cx="6643702" cy="4572032"/>
                </a:xfrm>
                <a:prstGeom prst="wedgeRoundRectCallout">
                  <a:avLst>
                    <a:gd name="adj1" fmla="val 76461"/>
                    <a:gd name="adj2" fmla="val 34915"/>
                    <a:gd name="adj3" fmla="val 16667"/>
                  </a:avLst>
                </a:prstGeom>
                <a:solidFill>
                  <a:schemeClr val="bg1"/>
                </a:solidFill>
                <a:ln w="57150">
                  <a:solidFill>
                    <a:srgbClr val="FF99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0" name="グループ化 39"/>
                <p:cNvGrpSpPr/>
                <p:nvPr/>
              </p:nvGrpSpPr>
              <p:grpSpPr>
                <a:xfrm>
                  <a:off x="388103" y="1031640"/>
                  <a:ext cx="6112723" cy="4439675"/>
                  <a:chOff x="742866" y="2132597"/>
                  <a:chExt cx="6112723" cy="4439675"/>
                </a:xfrm>
              </p:grpSpPr>
              <p:grpSp>
                <p:nvGrpSpPr>
                  <p:cNvPr id="17" name="グループ化 16"/>
                  <p:cNvGrpSpPr/>
                  <p:nvPr/>
                </p:nvGrpSpPr>
                <p:grpSpPr>
                  <a:xfrm>
                    <a:off x="756963" y="2132597"/>
                    <a:ext cx="6098626" cy="4439675"/>
                    <a:chOff x="749061" y="1142984"/>
                    <a:chExt cx="7770600" cy="5656838"/>
                  </a:xfrm>
                </p:grpSpPr>
                <p:pic>
                  <p:nvPicPr>
                    <p:cNvPr id="1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906418" y="1214422"/>
                      <a:ext cx="7418036" cy="514353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sp>
                  <p:nvSpPr>
                    <p:cNvPr id="19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 rot="10800000">
                      <a:off x="749061" y="3182649"/>
                      <a:ext cx="627449" cy="7671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vert="eaVert" wrap="none">
                      <a:spAutoFit/>
                    </a:bodyPr>
                    <a:lstStyle/>
                    <a:p>
                      <a:r>
                        <a:rPr lang="en-US" altLang="ja-JP" sz="2000" dirty="0"/>
                        <a:t>MDP</a:t>
                      </a:r>
                    </a:p>
                  </p:txBody>
                </p:sp>
                <p:sp>
                  <p:nvSpPr>
                    <p:cNvPr id="20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01285" y="4322409"/>
                      <a:ext cx="2594353" cy="129411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ja-JP" altLang="en-US" sz="2000" dirty="0">
                          <a:solidFill>
                            <a:srgbClr val="FF0000"/>
                          </a:solidFill>
                        </a:rPr>
                        <a:t>赤</a:t>
                      </a:r>
                      <a:r>
                        <a:rPr lang="ja-JP" altLang="en-US" sz="2000" dirty="0" smtClean="0"/>
                        <a:t>：一般的な </a:t>
                      </a:r>
                      <a:r>
                        <a:rPr lang="en-US" altLang="ja-JP" sz="2000" dirty="0" smtClean="0"/>
                        <a:t>CXB</a:t>
                      </a:r>
                    </a:p>
                    <a:p>
                      <a:r>
                        <a:rPr lang="ja-JP" altLang="en-US" sz="2000" dirty="0" smtClean="0">
                          <a:solidFill>
                            <a:srgbClr val="00B050"/>
                          </a:solidFill>
                        </a:rPr>
                        <a:t>緑</a:t>
                      </a:r>
                      <a:r>
                        <a:rPr lang="ja-JP" altLang="en-US" sz="2000" dirty="0" smtClean="0"/>
                        <a:t>：</a:t>
                      </a:r>
                      <a:r>
                        <a:rPr lang="en-US" altLang="ja-JP" sz="2000" dirty="0" smtClean="0"/>
                        <a:t>CXB ×3</a:t>
                      </a:r>
                      <a:r>
                        <a:rPr lang="ja-JP" altLang="en-US" sz="2000" dirty="0" smtClean="0"/>
                        <a:t>倍</a:t>
                      </a:r>
                      <a:endParaRPr lang="en-US" altLang="ja-JP" sz="2000" dirty="0" smtClean="0"/>
                    </a:p>
                    <a:p>
                      <a:r>
                        <a:rPr lang="ja-JP" altLang="en-US" sz="2000" dirty="0" smtClean="0">
                          <a:solidFill>
                            <a:srgbClr val="0070C0"/>
                          </a:solidFill>
                        </a:rPr>
                        <a:t>青</a:t>
                      </a:r>
                      <a:r>
                        <a:rPr lang="ja-JP" altLang="en-US" sz="2000" dirty="0" smtClean="0"/>
                        <a:t>：</a:t>
                      </a:r>
                      <a:r>
                        <a:rPr lang="en-US" altLang="ja-JP" sz="2000" dirty="0" smtClean="0"/>
                        <a:t>Offset 10</a:t>
                      </a:r>
                      <a:r>
                        <a:rPr lang="ja-JP" altLang="en-US" sz="2000" dirty="0" smtClean="0"/>
                        <a:t>度</a:t>
                      </a:r>
                      <a:endParaRPr lang="en-US" altLang="ja-JP" sz="2000" dirty="0"/>
                    </a:p>
                  </p:txBody>
                </p:sp>
                <p:sp>
                  <p:nvSpPr>
                    <p:cNvPr id="21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11300" y="3071810"/>
                      <a:ext cx="6272218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ja-JP" altLang="en-US" sz="2000"/>
                    </a:p>
                  </p:txBody>
                </p:sp>
                <p:sp>
                  <p:nvSpPr>
                    <p:cNvPr id="22" name="テキスト ボックス 21"/>
                    <p:cNvSpPr txBox="1"/>
                    <p:nvPr/>
                  </p:nvSpPr>
                  <p:spPr>
                    <a:xfrm>
                      <a:off x="1554098" y="5917187"/>
                      <a:ext cx="384395" cy="4705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p:txBody>
                </p:sp>
                <p:sp>
                  <p:nvSpPr>
                    <p:cNvPr id="23" name="テキスト ボックス 22"/>
                    <p:cNvSpPr txBox="1"/>
                    <p:nvPr/>
                  </p:nvSpPr>
                  <p:spPr>
                    <a:xfrm>
                      <a:off x="3635724" y="5917187"/>
                      <a:ext cx="533494" cy="4705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dirty="0" smtClean="0"/>
                        <a:t>10</a:t>
                      </a:r>
                      <a:endParaRPr kumimoji="1" lang="ja-JP" altLang="en-US" dirty="0"/>
                    </a:p>
                  </p:txBody>
                </p:sp>
                <p:sp>
                  <p:nvSpPr>
                    <p:cNvPr id="24" name="テキスト ボックス 23"/>
                    <p:cNvSpPr txBox="1"/>
                    <p:nvPr/>
                  </p:nvSpPr>
                  <p:spPr>
                    <a:xfrm>
                      <a:off x="5661843" y="5917187"/>
                      <a:ext cx="682596" cy="4705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dirty="0" smtClean="0"/>
                        <a:t>100</a:t>
                      </a:r>
                      <a:endParaRPr kumimoji="1" lang="ja-JP" altLang="en-US" dirty="0"/>
                    </a:p>
                  </p:txBody>
                </p:sp>
                <p:sp>
                  <p:nvSpPr>
                    <p:cNvPr id="25" name="テキスト ボックス 24"/>
                    <p:cNvSpPr txBox="1"/>
                    <p:nvPr/>
                  </p:nvSpPr>
                  <p:spPr>
                    <a:xfrm>
                      <a:off x="7687965" y="5917187"/>
                      <a:ext cx="831696" cy="4705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dirty="0" smtClean="0"/>
                        <a:t>1000</a:t>
                      </a:r>
                      <a:endParaRPr kumimoji="1" lang="ja-JP" altLang="en-US" dirty="0"/>
                    </a:p>
                  </p:txBody>
                </p:sp>
                <p:sp>
                  <p:nvSpPr>
                    <p:cNvPr id="26" name="正方形/長方形 25"/>
                    <p:cNvSpPr/>
                    <p:nvPr/>
                  </p:nvSpPr>
                  <p:spPr>
                    <a:xfrm>
                      <a:off x="4268742" y="6072206"/>
                      <a:ext cx="1285884" cy="28575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2000"/>
                    </a:p>
                  </p:txBody>
                </p:sp>
                <p:sp>
                  <p:nvSpPr>
                    <p:cNvPr id="27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56894" y="6290020"/>
                      <a:ext cx="2225237" cy="50980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ja-JP" altLang="en-US" sz="2000" dirty="0"/>
                        <a:t>積分時間</a:t>
                      </a:r>
                      <a:r>
                        <a:rPr lang="en-US" altLang="ja-JP" sz="2000" dirty="0"/>
                        <a:t> </a:t>
                      </a:r>
                      <a:r>
                        <a:rPr lang="en-US" altLang="ja-JP" sz="2000" dirty="0" smtClean="0"/>
                        <a:t>(hrs)</a:t>
                      </a:r>
                      <a:endParaRPr lang="en-US" altLang="ja-JP" sz="2000" dirty="0"/>
                    </a:p>
                  </p:txBody>
                </p:sp>
                <p:sp>
                  <p:nvSpPr>
                    <p:cNvPr id="28" name="テキスト ボックス 27"/>
                    <p:cNvSpPr txBox="1"/>
                    <p:nvPr/>
                  </p:nvSpPr>
                  <p:spPr>
                    <a:xfrm>
                      <a:off x="1271446" y="5643578"/>
                      <a:ext cx="384395" cy="4705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p:txBody>
                </p:sp>
                <p:sp>
                  <p:nvSpPr>
                    <p:cNvPr id="29" name="テキスト ボックス 28"/>
                    <p:cNvSpPr txBox="1"/>
                    <p:nvPr/>
                  </p:nvSpPr>
                  <p:spPr>
                    <a:xfrm>
                      <a:off x="1156298" y="3429000"/>
                      <a:ext cx="533494" cy="4705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dirty="0" smtClean="0"/>
                        <a:t>10</a:t>
                      </a:r>
                      <a:endParaRPr kumimoji="1" lang="ja-JP" altLang="en-US" dirty="0"/>
                    </a:p>
                  </p:txBody>
                </p:sp>
                <p:sp>
                  <p:nvSpPr>
                    <p:cNvPr id="30" name="テキスト ボックス 29"/>
                    <p:cNvSpPr txBox="1"/>
                    <p:nvPr/>
                  </p:nvSpPr>
                  <p:spPr>
                    <a:xfrm>
                      <a:off x="964740" y="1142984"/>
                      <a:ext cx="682596" cy="4705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dirty="0" smtClean="0"/>
                        <a:t>100</a:t>
                      </a:r>
                      <a:endParaRPr kumimoji="1" lang="ja-JP" altLang="en-US" dirty="0"/>
                    </a:p>
                  </p:txBody>
                </p:sp>
                <p:sp>
                  <p:nvSpPr>
                    <p:cNvPr id="31" name="テキスト ボックス 30"/>
                    <p:cNvSpPr txBox="1"/>
                    <p:nvPr/>
                  </p:nvSpPr>
                  <p:spPr>
                    <a:xfrm>
                      <a:off x="5630101" y="1378611"/>
                      <a:ext cx="2312491" cy="588233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ja-JP" altLang="en-US" sz="2400" b="1" dirty="0" smtClean="0"/>
                        <a:t>　かに星雲　</a:t>
                      </a:r>
                      <a:endParaRPr kumimoji="1" lang="ja-JP" altLang="en-US" sz="2400" b="1" dirty="0"/>
                    </a:p>
                  </p:txBody>
                </p:sp>
                <p:sp>
                  <p:nvSpPr>
                    <p:cNvPr id="32" name="テキスト ボックス 31"/>
                    <p:cNvSpPr txBox="1"/>
                    <p:nvPr/>
                  </p:nvSpPr>
                  <p:spPr>
                    <a:xfrm>
                      <a:off x="1714480" y="2571743"/>
                      <a:ext cx="799017" cy="50980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000" dirty="0" smtClean="0"/>
                        <a:t>18%</a:t>
                      </a:r>
                      <a:endParaRPr kumimoji="1" lang="ja-JP" altLang="en-US" sz="2000" dirty="0"/>
                    </a:p>
                  </p:txBody>
                </p:sp>
                <p:cxnSp>
                  <p:nvCxnSpPr>
                    <p:cNvPr id="33" name="直線コネクタ 32"/>
                    <p:cNvCxnSpPr/>
                    <p:nvPr/>
                  </p:nvCxnSpPr>
                  <p:spPr>
                    <a:xfrm rot="5400000">
                      <a:off x="3893339" y="4464851"/>
                      <a:ext cx="2786082" cy="15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直線コネクタ 33"/>
                    <p:cNvCxnSpPr/>
                    <p:nvPr/>
                  </p:nvCxnSpPr>
                  <p:spPr>
                    <a:xfrm rot="5400000">
                      <a:off x="4906964" y="4464057"/>
                      <a:ext cx="2786082" cy="15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線コネクタ 34"/>
                    <p:cNvCxnSpPr/>
                    <p:nvPr/>
                  </p:nvCxnSpPr>
                  <p:spPr>
                    <a:xfrm rot="5400000">
                      <a:off x="5568956" y="4464057"/>
                      <a:ext cx="2786082" cy="15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6" name="テキスト ボックス 35"/>
                    <p:cNvSpPr txBox="1"/>
                    <p:nvPr/>
                  </p:nvSpPr>
                  <p:spPr>
                    <a:xfrm>
                      <a:off x="4709884" y="5379789"/>
                      <a:ext cx="727530" cy="50980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000" dirty="0" smtClean="0"/>
                        <a:t>2</a:t>
                      </a:r>
                      <a:r>
                        <a:rPr kumimoji="1" lang="ja-JP" altLang="en-US" sz="2000" dirty="0" smtClean="0"/>
                        <a:t>日</a:t>
                      </a:r>
                      <a:endParaRPr kumimoji="1" lang="ja-JP" altLang="en-US" sz="2000" dirty="0"/>
                    </a:p>
                  </p:txBody>
                </p:sp>
                <p:sp>
                  <p:nvSpPr>
                    <p:cNvPr id="37" name="テキスト ボックス 36"/>
                    <p:cNvSpPr txBox="1"/>
                    <p:nvPr/>
                  </p:nvSpPr>
                  <p:spPr>
                    <a:xfrm>
                      <a:off x="5715007" y="5360439"/>
                      <a:ext cx="727530" cy="50980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ja-JP" sz="2000" dirty="0" smtClean="0"/>
                        <a:t>6</a:t>
                      </a:r>
                      <a:r>
                        <a:rPr kumimoji="1" lang="ja-JP" altLang="en-US" sz="2000" dirty="0" smtClean="0"/>
                        <a:t>日</a:t>
                      </a:r>
                      <a:endParaRPr kumimoji="1" lang="ja-JP" altLang="en-US" sz="2000" dirty="0"/>
                    </a:p>
                  </p:txBody>
                </p:sp>
                <p:sp>
                  <p:nvSpPr>
                    <p:cNvPr id="38" name="テキスト ボックス 37"/>
                    <p:cNvSpPr txBox="1"/>
                    <p:nvPr/>
                  </p:nvSpPr>
                  <p:spPr>
                    <a:xfrm>
                      <a:off x="7000891" y="5379789"/>
                      <a:ext cx="892970" cy="50980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000" dirty="0" smtClean="0"/>
                        <a:t>12</a:t>
                      </a:r>
                      <a:r>
                        <a:rPr kumimoji="1" lang="ja-JP" altLang="en-US" sz="2000" dirty="0" smtClean="0"/>
                        <a:t>日</a:t>
                      </a:r>
                      <a:endParaRPr kumimoji="1" lang="ja-JP" altLang="en-US" sz="2000" dirty="0"/>
                    </a:p>
                  </p:txBody>
                </p:sp>
              </p:grpSp>
              <p:sp>
                <p:nvSpPr>
                  <p:cNvPr id="39" name="テキスト ボックス 38"/>
                  <p:cNvSpPr txBox="1"/>
                  <p:nvPr/>
                </p:nvSpPr>
                <p:spPr>
                  <a:xfrm rot="16200000">
                    <a:off x="-382121" y="3904167"/>
                    <a:ext cx="2650084" cy="40011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ja-JP" altLang="en-US" sz="2000" dirty="0" smtClean="0"/>
                      <a:t>検出可能な偏光度（</a:t>
                    </a:r>
                    <a:r>
                      <a:rPr lang="en-US" altLang="ja-JP" sz="2000" dirty="0" smtClean="0"/>
                      <a:t>%</a:t>
                    </a:r>
                    <a:r>
                      <a:rPr lang="ja-JP" altLang="en-US" sz="2000" dirty="0" smtClean="0"/>
                      <a:t>）</a:t>
                    </a:r>
                    <a:endParaRPr kumimoji="1" lang="ja-JP" altLang="en-US" sz="2000" dirty="0"/>
                  </a:p>
                </p:txBody>
              </p:sp>
            </p:grpSp>
          </p:grpSp>
        </p:grpSp>
        <p:sp>
          <p:nvSpPr>
            <p:cNvPr id="52" name="テキスト ボックス 51"/>
            <p:cNvSpPr txBox="1"/>
            <p:nvPr/>
          </p:nvSpPr>
          <p:spPr>
            <a:xfrm>
              <a:off x="1214414" y="5643578"/>
              <a:ext cx="4322017" cy="7078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太陽センサーが正常に動いていれば、</a:t>
              </a:r>
              <a:endParaRPr kumimoji="1" lang="en-US" altLang="ja-JP" sz="2000" dirty="0" smtClean="0"/>
            </a:p>
            <a:p>
              <a:r>
                <a:rPr kumimoji="1" lang="ja-JP" altLang="en-US" sz="2000" dirty="0" smtClean="0"/>
                <a:t>空間に対する偏光角度も測定可能</a:t>
              </a:r>
              <a:endParaRPr kumimoji="1" lang="ja-JP" alt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60842"/>
            <a:ext cx="8358246" cy="603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6215074" y="500042"/>
            <a:ext cx="2540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</a:rPr>
              <a:t>Kouveliotou</a:t>
            </a:r>
            <a:r>
              <a:rPr kumimoji="1" lang="en-US" altLang="ja-JP" dirty="0" smtClean="0">
                <a:solidFill>
                  <a:schemeClr val="bg1"/>
                </a:solidFill>
              </a:rPr>
              <a:t> et al. (2003)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71406" y="279822"/>
            <a:ext cx="9072594" cy="6506764"/>
            <a:chOff x="71406" y="279822"/>
            <a:chExt cx="9072594" cy="6506764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71406" y="279822"/>
              <a:ext cx="9072594" cy="6506764"/>
              <a:chOff x="71406" y="285728"/>
              <a:chExt cx="9072594" cy="6506764"/>
            </a:xfrm>
          </p:grpSpPr>
          <p:pic>
            <p:nvPicPr>
              <p:cNvPr id="91138" name="Picture 2" descr="http://integral.esa.int/POMMar2005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406" y="285728"/>
                <a:ext cx="8883664" cy="6506764"/>
              </a:xfrm>
              <a:prstGeom prst="rect">
                <a:avLst/>
              </a:prstGeom>
              <a:noFill/>
            </p:spPr>
          </p:pic>
          <p:pic>
            <p:nvPicPr>
              <p:cNvPr id="9114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15074" y="785795"/>
                <a:ext cx="2928926" cy="29830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正方形/長方形 6"/>
            <p:cNvSpPr/>
            <p:nvPr/>
          </p:nvSpPr>
          <p:spPr>
            <a:xfrm>
              <a:off x="6643702" y="6215082"/>
              <a:ext cx="20028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err="1" smtClean="0"/>
                <a:t>Kienlin</a:t>
              </a:r>
              <a:r>
                <a:rPr lang="en-US" altLang="ja-JP" dirty="0" smtClean="0"/>
                <a:t> et al. (2005)</a:t>
              </a:r>
              <a:endParaRPr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5720" y="214290"/>
            <a:ext cx="140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006600"/>
                </a:solidFill>
              </a:rPr>
              <a:t>まとめ</a:t>
            </a:r>
            <a:endParaRPr kumimoji="1" lang="ja-JP" altLang="en-US" sz="3600" b="1" dirty="0">
              <a:solidFill>
                <a:srgbClr val="0066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2000240"/>
            <a:ext cx="7492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■ すべての総合試験は終了し、</a:t>
            </a:r>
            <a:r>
              <a:rPr lang="en-US" altLang="ja-JP" sz="2400" b="1" dirty="0" smtClean="0"/>
              <a:t>3</a:t>
            </a:r>
            <a:r>
              <a:rPr lang="ja-JP" altLang="en-US" sz="2400" b="1" dirty="0" smtClean="0"/>
              <a:t>月末に種子島へ移動。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　</a:t>
            </a:r>
            <a:r>
              <a:rPr lang="en-US" altLang="ja-JP" sz="2400" b="1" dirty="0" smtClean="0"/>
              <a:t>4</a:t>
            </a:r>
            <a:r>
              <a:rPr lang="ja-JP" altLang="en-US" sz="2400" b="1" dirty="0" smtClean="0"/>
              <a:t>月</a:t>
            </a:r>
            <a:r>
              <a:rPr lang="en-US" altLang="ja-JP" sz="2400" b="1" dirty="0" smtClean="0"/>
              <a:t>6</a:t>
            </a:r>
            <a:r>
              <a:rPr lang="ja-JP" altLang="en-US" sz="2400" b="1" dirty="0" smtClean="0"/>
              <a:t>日～</a:t>
            </a:r>
            <a:r>
              <a:rPr lang="en-US" altLang="ja-JP" sz="2400" b="1" dirty="0" smtClean="0"/>
              <a:t>13</a:t>
            </a:r>
            <a:r>
              <a:rPr lang="ja-JP" altLang="en-US" sz="2400" b="1" dirty="0" smtClean="0"/>
              <a:t>日に射場試験へ参加。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4282" y="3071810"/>
            <a:ext cx="8348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■ </a:t>
            </a:r>
            <a:r>
              <a:rPr lang="en-US" altLang="ja-JP" sz="2400" b="1" dirty="0" smtClean="0"/>
              <a:t>GRB </a:t>
            </a:r>
            <a:r>
              <a:rPr lang="ja-JP" altLang="en-US" sz="2400" b="1" dirty="0" smtClean="0"/>
              <a:t>の他に、</a:t>
            </a:r>
            <a:r>
              <a:rPr lang="en-US" altLang="ja-JP" sz="2400" b="1" dirty="0" smtClean="0"/>
              <a:t>SGR (</a:t>
            </a:r>
            <a:r>
              <a:rPr lang="ja-JP" altLang="en-US" sz="2400" b="1" dirty="0" smtClean="0"/>
              <a:t>マグネター</a:t>
            </a:r>
            <a:r>
              <a:rPr lang="en-US" altLang="ja-JP" sz="2400" b="1" dirty="0" smtClean="0"/>
              <a:t>) </a:t>
            </a:r>
            <a:r>
              <a:rPr lang="ja-JP" altLang="en-US" sz="2400" b="1" dirty="0" smtClean="0"/>
              <a:t>からのフレア、</a:t>
            </a:r>
            <a:endParaRPr lang="en-US" altLang="ja-JP" sz="2400" b="1" dirty="0" smtClean="0"/>
          </a:p>
          <a:p>
            <a:r>
              <a:rPr lang="en-US" altLang="ja-JP" sz="2400" b="1" dirty="0" smtClean="0"/>
              <a:t>      </a:t>
            </a:r>
            <a:r>
              <a:rPr lang="ja-JP" altLang="en-US" sz="2400" b="1" dirty="0" smtClean="0"/>
              <a:t>かに星雲や銀河面のバックグラウンド偏光などを観測予定。</a:t>
            </a:r>
            <a:endParaRPr lang="en-US" altLang="ja-JP" sz="2400" b="1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4282" y="1000108"/>
            <a:ext cx="8348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■ 今年の</a:t>
            </a:r>
            <a:r>
              <a:rPr lang="en-US" altLang="ja-JP" sz="2400" b="1" dirty="0" smtClean="0"/>
              <a:t>5</a:t>
            </a:r>
            <a:r>
              <a:rPr lang="ja-JP" altLang="en-US" sz="2400" b="1" dirty="0" smtClean="0"/>
              <a:t>月に打ち上げられる小型ソーラーセイル実証機に</a:t>
            </a:r>
            <a:endParaRPr lang="en-US" altLang="ja-JP" sz="2400" b="1" dirty="0" smtClean="0"/>
          </a:p>
          <a:p>
            <a:r>
              <a:rPr kumimoji="1" lang="en-US" altLang="ja-JP" sz="2400" b="1" dirty="0" smtClean="0"/>
              <a:t>      GRB </a:t>
            </a:r>
            <a:r>
              <a:rPr kumimoji="1" lang="ja-JP" altLang="en-US" sz="2400" b="1" dirty="0" smtClean="0"/>
              <a:t>偏光観測装置</a:t>
            </a:r>
            <a:r>
              <a:rPr kumimoji="1" lang="en-US" altLang="ja-JP" sz="2400" b="1" dirty="0" smtClean="0"/>
              <a:t>(GAP) </a:t>
            </a:r>
            <a:r>
              <a:rPr kumimoji="1" lang="ja-JP" altLang="en-US" sz="2400" b="1" dirty="0" smtClean="0"/>
              <a:t>を搭載する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グループ化 65"/>
          <p:cNvGrpSpPr/>
          <p:nvPr/>
        </p:nvGrpSpPr>
        <p:grpSpPr>
          <a:xfrm>
            <a:off x="4214810" y="3000372"/>
            <a:ext cx="4929190" cy="3857652"/>
            <a:chOff x="4214810" y="714356"/>
            <a:chExt cx="4929190" cy="3857652"/>
          </a:xfrm>
        </p:grpSpPr>
        <p:pic>
          <p:nvPicPr>
            <p:cNvPr id="27" name="図 26" descr="Pdeg_distribution.jpg"/>
            <p:cNvPicPr>
              <a:picLocks noChangeAspect="1"/>
            </p:cNvPicPr>
            <p:nvPr/>
          </p:nvPicPr>
          <p:blipFill>
            <a:blip r:embed="rId2" cstate="print"/>
            <a:srcRect r="1889"/>
            <a:stretch>
              <a:fillRect/>
            </a:stretch>
          </p:blipFill>
          <p:spPr>
            <a:xfrm>
              <a:off x="4214810" y="917414"/>
              <a:ext cx="4929190" cy="3511718"/>
            </a:xfrm>
            <a:prstGeom prst="rect">
              <a:avLst/>
            </a:prstGeom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5814050" y="1174516"/>
              <a:ext cx="3071834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FF0000"/>
                  </a:solidFill>
                </a:rPr>
                <a:t>揃った磁場のシンクロトロン</a:t>
              </a:r>
              <a:endParaRPr kumimoji="1" lang="en-US" altLang="ja-JP" b="1" dirty="0" smtClean="0">
                <a:solidFill>
                  <a:srgbClr val="FF0000"/>
                </a:solidFill>
              </a:endParaRPr>
            </a:p>
            <a:p>
              <a:r>
                <a:rPr kumimoji="1" lang="ja-JP" altLang="en-US" b="1" dirty="0" smtClean="0">
                  <a:solidFill>
                    <a:srgbClr val="006600"/>
                  </a:solidFill>
                </a:rPr>
                <a:t>ランダム磁場のシンクロトロン</a:t>
              </a:r>
              <a:endParaRPr kumimoji="1" lang="en-US" altLang="ja-JP" b="1" dirty="0" smtClean="0">
                <a:solidFill>
                  <a:srgbClr val="006600"/>
                </a:solidFill>
              </a:endParaRPr>
            </a:p>
            <a:p>
              <a:r>
                <a:rPr kumimoji="1" lang="ja-JP" altLang="en-US" b="1" dirty="0" smtClean="0">
                  <a:solidFill>
                    <a:srgbClr val="0070C0"/>
                  </a:solidFill>
                </a:rPr>
                <a:t>コンプトンドラッグ</a:t>
              </a:r>
              <a:endParaRPr kumimoji="1" lang="ja-JP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7143768" y="714356"/>
              <a:ext cx="1534320" cy="284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Lazzati</a:t>
              </a:r>
              <a:r>
                <a:rPr kumimoji="1" lang="en-US" altLang="ja-JP" dirty="0" smtClean="0"/>
                <a:t> et al. (2005)</a:t>
              </a:r>
              <a:endParaRPr kumimoji="1" lang="ja-JP" altLang="en-US" dirty="0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6572264" y="4202676"/>
              <a:ext cx="8771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偏光度</a:t>
              </a:r>
              <a:endParaRPr kumimoji="1" lang="ja-JP" altLang="en-US" dirty="0"/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0" y="2261058"/>
            <a:ext cx="4441170" cy="4668404"/>
            <a:chOff x="4643438" y="1857364"/>
            <a:chExt cx="4441170" cy="4668404"/>
          </a:xfrm>
        </p:grpSpPr>
        <p:grpSp>
          <p:nvGrpSpPr>
            <p:cNvPr id="35" name="グループ化 34"/>
            <p:cNvGrpSpPr/>
            <p:nvPr/>
          </p:nvGrpSpPr>
          <p:grpSpPr>
            <a:xfrm>
              <a:off x="4714876" y="1857364"/>
              <a:ext cx="4286280" cy="3381726"/>
              <a:chOff x="4714876" y="1904662"/>
              <a:chExt cx="4286280" cy="3381726"/>
            </a:xfrm>
          </p:grpSpPr>
          <p:pic>
            <p:nvPicPr>
              <p:cNvPr id="36" name="Picture 2" descr="http://spiff.rit.edu/classes/phys301/lectures/grb/grb_variety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9219" t="76667" r="1465"/>
              <a:stretch>
                <a:fillRect/>
              </a:stretch>
            </p:blipFill>
            <p:spPr bwMode="auto">
              <a:xfrm>
                <a:off x="4714876" y="1952714"/>
                <a:ext cx="4286280" cy="3333674"/>
              </a:xfrm>
              <a:prstGeom prst="rect">
                <a:avLst/>
              </a:prstGeom>
              <a:noFill/>
            </p:spPr>
          </p:pic>
          <p:sp>
            <p:nvSpPr>
              <p:cNvPr id="37" name="正方形/長方形 36"/>
              <p:cNvSpPr/>
              <p:nvPr/>
            </p:nvSpPr>
            <p:spPr>
              <a:xfrm>
                <a:off x="5342052" y="1904662"/>
                <a:ext cx="3571900" cy="1428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8" name="テキスト ボックス 37"/>
            <p:cNvSpPr txBox="1"/>
            <p:nvPr/>
          </p:nvSpPr>
          <p:spPr>
            <a:xfrm>
              <a:off x="5143504" y="4655444"/>
              <a:ext cx="4764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0.0</a:t>
              </a:r>
              <a:endParaRPr kumimoji="1" lang="ja-JP" altLang="en-US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8548884" y="4667586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100</a:t>
              </a:r>
              <a:endParaRPr kumimoji="1" lang="ja-JP" altLang="en-US" dirty="0"/>
            </a:p>
          </p:txBody>
        </p:sp>
        <p:cxnSp>
          <p:nvCxnSpPr>
            <p:cNvPr id="40" name="直線コネクタ 39"/>
            <p:cNvCxnSpPr/>
            <p:nvPr/>
          </p:nvCxnSpPr>
          <p:spPr>
            <a:xfrm rot="5400000">
              <a:off x="3535354" y="4274677"/>
              <a:ext cx="450059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rot="5400000">
              <a:off x="4178296" y="4273883"/>
              <a:ext cx="450059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rot="5400000">
              <a:off x="4608513" y="4273883"/>
              <a:ext cx="450059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rot="5400000">
              <a:off x="6607983" y="5703437"/>
              <a:ext cx="164307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rot="5400000">
              <a:off x="5751521" y="4273883"/>
              <a:ext cx="450059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rot="5400000">
              <a:off x="6249999" y="4273883"/>
              <a:ext cx="450059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グループ化 45"/>
            <p:cNvGrpSpPr/>
            <p:nvPr/>
          </p:nvGrpSpPr>
          <p:grpSpPr>
            <a:xfrm>
              <a:off x="5857885" y="5786454"/>
              <a:ext cx="2643205" cy="528948"/>
              <a:chOff x="5857885" y="5054492"/>
              <a:chExt cx="2643205" cy="528948"/>
            </a:xfrm>
          </p:grpSpPr>
          <p:sp>
            <p:nvSpPr>
              <p:cNvPr id="47" name="円/楕円 46"/>
              <p:cNvSpPr/>
              <p:nvPr/>
            </p:nvSpPr>
            <p:spPr>
              <a:xfrm>
                <a:off x="5857885" y="5054492"/>
                <a:ext cx="522390" cy="5223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8" name="直線矢印コネクタ 47"/>
              <p:cNvCxnSpPr>
                <a:stCxn id="47" idx="2"/>
                <a:endCxn id="47" idx="6"/>
              </p:cNvCxnSpPr>
              <p:nvPr/>
            </p:nvCxnSpPr>
            <p:spPr>
              <a:xfrm rot="10800000" flipH="1">
                <a:off x="5857885" y="5315687"/>
                <a:ext cx="52239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円/楕円 48"/>
              <p:cNvSpPr/>
              <p:nvPr/>
            </p:nvSpPr>
            <p:spPr>
              <a:xfrm>
                <a:off x="6907130" y="5061050"/>
                <a:ext cx="522390" cy="5223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7978700" y="5054492"/>
                <a:ext cx="522390" cy="5223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1" name="直線矢印コネクタ 50"/>
              <p:cNvCxnSpPr>
                <a:stCxn id="49" idx="5"/>
                <a:endCxn id="49" idx="1"/>
              </p:cNvCxnSpPr>
              <p:nvPr/>
            </p:nvCxnSpPr>
            <p:spPr>
              <a:xfrm rot="5400000" flipH="1">
                <a:off x="6983632" y="5137552"/>
                <a:ext cx="369386" cy="3693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直線矢印コネクタ 51"/>
              <p:cNvCxnSpPr>
                <a:stCxn id="50" idx="7"/>
                <a:endCxn id="50" idx="3"/>
              </p:cNvCxnSpPr>
              <p:nvPr/>
            </p:nvCxnSpPr>
            <p:spPr>
              <a:xfrm rot="16200000" flipH="1" flipV="1">
                <a:off x="8055202" y="5130994"/>
                <a:ext cx="369386" cy="3693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" name="テキスト ボックス 52"/>
            <p:cNvSpPr txBox="1"/>
            <p:nvPr/>
          </p:nvSpPr>
          <p:spPr>
            <a:xfrm>
              <a:off x="4643438" y="5167652"/>
              <a:ext cx="10072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case1</a:t>
              </a:r>
              <a:endParaRPr kumimoji="1" lang="ja-JP" altLang="en-US" sz="2800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4643438" y="5792182"/>
              <a:ext cx="10072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case2</a:t>
              </a:r>
              <a:endParaRPr kumimoji="1" lang="ja-JP" altLang="en-US" sz="2800" dirty="0"/>
            </a:p>
          </p:txBody>
        </p:sp>
        <p:grpSp>
          <p:nvGrpSpPr>
            <p:cNvPr id="55" name="グループ化 54"/>
            <p:cNvGrpSpPr/>
            <p:nvPr/>
          </p:nvGrpSpPr>
          <p:grpSpPr>
            <a:xfrm>
              <a:off x="5857885" y="5167652"/>
              <a:ext cx="2665529" cy="522390"/>
              <a:chOff x="5857885" y="5978444"/>
              <a:chExt cx="2665529" cy="522390"/>
            </a:xfrm>
          </p:grpSpPr>
          <p:sp>
            <p:nvSpPr>
              <p:cNvPr id="56" name="円/楕円 55"/>
              <p:cNvSpPr/>
              <p:nvPr/>
            </p:nvSpPr>
            <p:spPr>
              <a:xfrm>
                <a:off x="5857885" y="5978444"/>
                <a:ext cx="522390" cy="5223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6907130" y="5978444"/>
                <a:ext cx="522390" cy="5223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円/楕円 57"/>
              <p:cNvSpPr/>
              <p:nvPr/>
            </p:nvSpPr>
            <p:spPr>
              <a:xfrm>
                <a:off x="8001024" y="5978444"/>
                <a:ext cx="522390" cy="5223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9" name="直線矢印コネクタ 58"/>
              <p:cNvCxnSpPr>
                <a:stCxn id="56" idx="3"/>
                <a:endCxn id="56" idx="7"/>
              </p:cNvCxnSpPr>
              <p:nvPr/>
            </p:nvCxnSpPr>
            <p:spPr>
              <a:xfrm rot="5400000" flipH="1" flipV="1">
                <a:off x="5934387" y="6054946"/>
                <a:ext cx="369386" cy="3693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直線矢印コネクタ 59"/>
              <p:cNvCxnSpPr>
                <a:stCxn id="57" idx="3"/>
                <a:endCxn id="57" idx="7"/>
              </p:cNvCxnSpPr>
              <p:nvPr/>
            </p:nvCxnSpPr>
            <p:spPr>
              <a:xfrm rot="5400000" flipH="1" flipV="1">
                <a:off x="6983632" y="6054946"/>
                <a:ext cx="369386" cy="3693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直線矢印コネクタ 60"/>
              <p:cNvCxnSpPr>
                <a:stCxn id="58" idx="3"/>
                <a:endCxn id="58" idx="7"/>
              </p:cNvCxnSpPr>
              <p:nvPr/>
            </p:nvCxnSpPr>
            <p:spPr>
              <a:xfrm rot="5400000" flipH="1" flipV="1">
                <a:off x="8077526" y="6054946"/>
                <a:ext cx="369386" cy="3693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直線コネクタ 61"/>
            <p:cNvCxnSpPr/>
            <p:nvPr/>
          </p:nvCxnSpPr>
          <p:spPr>
            <a:xfrm rot="16200000" flipH="1">
              <a:off x="5837931" y="3290311"/>
              <a:ext cx="2595908" cy="15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rot="16200000" flipH="1">
              <a:off x="7143768" y="4596148"/>
              <a:ext cx="285752" cy="285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グループ化 66"/>
          <p:cNvGrpSpPr/>
          <p:nvPr/>
        </p:nvGrpSpPr>
        <p:grpSpPr>
          <a:xfrm>
            <a:off x="2571736" y="642918"/>
            <a:ext cx="1643074" cy="1643074"/>
            <a:chOff x="2214546" y="3357562"/>
            <a:chExt cx="1643074" cy="1643074"/>
          </a:xfrm>
        </p:grpSpPr>
        <p:sp>
          <p:nvSpPr>
            <p:cNvPr id="68" name="円/楕円 67"/>
            <p:cNvSpPr/>
            <p:nvPr/>
          </p:nvSpPr>
          <p:spPr>
            <a:xfrm>
              <a:off x="2214546" y="3357562"/>
              <a:ext cx="1643074" cy="1643074"/>
            </a:xfrm>
            <a:prstGeom prst="ellipse">
              <a:avLst/>
            </a:prstGeom>
            <a:solidFill>
              <a:srgbClr val="C6D9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3478106" y="4214818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2428860" y="3643314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3357554" y="3643314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2857488" y="3786190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2620850" y="4214818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2763726" y="4621122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3071802" y="4214818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2928926" y="3429000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3143240" y="4621122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2263660" y="4049618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9" name="直線矢印コネクタ 78"/>
            <p:cNvCxnSpPr>
              <a:stCxn id="76" idx="3"/>
              <a:endCxn id="76" idx="7"/>
            </p:cNvCxnSpPr>
            <p:nvPr/>
          </p:nvCxnSpPr>
          <p:spPr>
            <a:xfrm rot="5400000" flipH="1" flipV="1">
              <a:off x="2974043" y="3474117"/>
              <a:ext cx="217842" cy="2178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線矢印コネクタ 79"/>
            <p:cNvCxnSpPr>
              <a:stCxn id="72" idx="1"/>
              <a:endCxn id="72" idx="5"/>
            </p:cNvCxnSpPr>
            <p:nvPr/>
          </p:nvCxnSpPr>
          <p:spPr>
            <a:xfrm rot="16200000" flipH="1">
              <a:off x="2902605" y="3831307"/>
              <a:ext cx="217842" cy="2178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線矢印コネクタ 80"/>
            <p:cNvCxnSpPr>
              <a:stCxn id="78" idx="1"/>
              <a:endCxn id="78" idx="5"/>
            </p:cNvCxnSpPr>
            <p:nvPr/>
          </p:nvCxnSpPr>
          <p:spPr>
            <a:xfrm rot="16200000" flipH="1">
              <a:off x="2308777" y="4094735"/>
              <a:ext cx="217842" cy="2178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矢印コネクタ 81"/>
            <p:cNvCxnSpPr>
              <a:stCxn id="75" idx="0"/>
              <a:endCxn id="75" idx="4"/>
            </p:cNvCxnSpPr>
            <p:nvPr/>
          </p:nvCxnSpPr>
          <p:spPr>
            <a:xfrm rot="16200000" flipH="1">
              <a:off x="3071802" y="4368856"/>
              <a:ext cx="30807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>
              <a:endCxn id="70" idx="2"/>
            </p:cNvCxnSpPr>
            <p:nvPr/>
          </p:nvCxnSpPr>
          <p:spPr>
            <a:xfrm rot="10800000" flipV="1">
              <a:off x="2428860" y="3786190"/>
              <a:ext cx="285752" cy="111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線矢印コネクタ 83"/>
            <p:cNvCxnSpPr>
              <a:stCxn id="73" idx="5"/>
              <a:endCxn id="73" idx="1"/>
            </p:cNvCxnSpPr>
            <p:nvPr/>
          </p:nvCxnSpPr>
          <p:spPr>
            <a:xfrm rot="5400000" flipH="1">
              <a:off x="2665967" y="4259935"/>
              <a:ext cx="217842" cy="2178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線矢印コネクタ 84"/>
            <p:cNvCxnSpPr>
              <a:stCxn id="71" idx="7"/>
              <a:endCxn id="71" idx="3"/>
            </p:cNvCxnSpPr>
            <p:nvPr/>
          </p:nvCxnSpPr>
          <p:spPr>
            <a:xfrm rot="16200000" flipH="1" flipV="1">
              <a:off x="3402671" y="3688431"/>
              <a:ext cx="217842" cy="2178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線矢印コネクタ 85"/>
            <p:cNvCxnSpPr>
              <a:stCxn id="74" idx="4"/>
              <a:endCxn id="74" idx="0"/>
            </p:cNvCxnSpPr>
            <p:nvPr/>
          </p:nvCxnSpPr>
          <p:spPr>
            <a:xfrm rot="5400000" flipH="1">
              <a:off x="2763726" y="4775160"/>
              <a:ext cx="30807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線矢印コネクタ 86"/>
            <p:cNvCxnSpPr>
              <a:stCxn id="69" idx="2"/>
              <a:endCxn id="69" idx="6"/>
            </p:cNvCxnSpPr>
            <p:nvPr/>
          </p:nvCxnSpPr>
          <p:spPr>
            <a:xfrm rot="10800000" flipH="1">
              <a:off x="3478106" y="4368856"/>
              <a:ext cx="30807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直線矢印コネクタ 87"/>
            <p:cNvCxnSpPr>
              <a:stCxn id="77" idx="3"/>
              <a:endCxn id="77" idx="7"/>
            </p:cNvCxnSpPr>
            <p:nvPr/>
          </p:nvCxnSpPr>
          <p:spPr>
            <a:xfrm rot="5400000" flipH="1" flipV="1">
              <a:off x="3188357" y="4666239"/>
              <a:ext cx="217842" cy="2178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グループ化 88"/>
          <p:cNvGrpSpPr/>
          <p:nvPr/>
        </p:nvGrpSpPr>
        <p:grpSpPr>
          <a:xfrm>
            <a:off x="428596" y="642918"/>
            <a:ext cx="1643074" cy="1643074"/>
            <a:chOff x="2420486" y="4992262"/>
            <a:chExt cx="1643074" cy="1643074"/>
          </a:xfrm>
        </p:grpSpPr>
        <p:sp>
          <p:nvSpPr>
            <p:cNvPr id="90" name="円/楕円 89"/>
            <p:cNvSpPr/>
            <p:nvPr/>
          </p:nvSpPr>
          <p:spPr>
            <a:xfrm>
              <a:off x="2420486" y="4992262"/>
              <a:ext cx="1643074" cy="1643074"/>
            </a:xfrm>
            <a:prstGeom prst="ellipse">
              <a:avLst/>
            </a:prstGeom>
            <a:solidFill>
              <a:srgbClr val="C6D9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1" name="直線矢印コネクタ 90"/>
            <p:cNvCxnSpPr>
              <a:endCxn id="90" idx="7"/>
            </p:cNvCxnSpPr>
            <p:nvPr/>
          </p:nvCxnSpPr>
          <p:spPr>
            <a:xfrm flipV="1">
              <a:off x="2650566" y="5232884"/>
              <a:ext cx="1172371" cy="10851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直線矢印コネクタ 91"/>
            <p:cNvCxnSpPr/>
            <p:nvPr/>
          </p:nvCxnSpPr>
          <p:spPr>
            <a:xfrm flipV="1">
              <a:off x="2539222" y="5143512"/>
              <a:ext cx="1000132" cy="9286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線矢印コネクタ 92"/>
            <p:cNvCxnSpPr/>
            <p:nvPr/>
          </p:nvCxnSpPr>
          <p:spPr>
            <a:xfrm flipV="1">
              <a:off x="2864880" y="5532234"/>
              <a:ext cx="1000132" cy="9286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線矢印コネクタ 93"/>
            <p:cNvCxnSpPr/>
            <p:nvPr/>
          </p:nvCxnSpPr>
          <p:spPr>
            <a:xfrm flipV="1">
              <a:off x="3134866" y="5778080"/>
              <a:ext cx="846266" cy="7858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矢印コネクタ 94"/>
            <p:cNvCxnSpPr/>
            <p:nvPr/>
          </p:nvCxnSpPr>
          <p:spPr>
            <a:xfrm flipV="1">
              <a:off x="2452018" y="5047934"/>
              <a:ext cx="846266" cy="7858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円/楕円 95"/>
            <p:cNvSpPr/>
            <p:nvPr/>
          </p:nvSpPr>
          <p:spPr>
            <a:xfrm>
              <a:off x="3335230" y="6049882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円/楕円 96"/>
            <p:cNvSpPr/>
            <p:nvPr/>
          </p:nvSpPr>
          <p:spPr>
            <a:xfrm>
              <a:off x="3000364" y="5692692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2991990" y="6041508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9" name="図 98" descr="inverse-compton2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5" y="500042"/>
            <a:ext cx="4234581" cy="2428892"/>
          </a:xfrm>
          <a:prstGeom prst="rect">
            <a:avLst/>
          </a:prstGeom>
        </p:spPr>
      </p:pic>
      <p:sp>
        <p:nvSpPr>
          <p:cNvPr id="107" name="テキスト ボックス 106"/>
          <p:cNvSpPr txBox="1"/>
          <p:nvPr/>
        </p:nvSpPr>
        <p:spPr>
          <a:xfrm>
            <a:off x="700777" y="99932"/>
            <a:ext cx="3013967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b="1" dirty="0" smtClean="0"/>
              <a:t>ジェット内部の磁場の様子</a:t>
            </a:r>
            <a:endParaRPr kumimoji="1" lang="ja-JP" altLang="en-US" sz="2000" b="1" dirty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0" y="571480"/>
            <a:ext cx="71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case1</a:t>
            </a:r>
            <a:endParaRPr kumimoji="1" lang="ja-JP" altLang="en-US" dirty="0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2144151" y="571480"/>
            <a:ext cx="71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case2</a:t>
            </a:r>
            <a:endParaRPr kumimoji="1" lang="ja-JP" altLang="en-US" dirty="0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5259497" y="142852"/>
            <a:ext cx="324159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b="1" dirty="0" smtClean="0"/>
              <a:t>コンプトンドラッグによる偏光</a:t>
            </a:r>
            <a:endParaRPr kumimoji="1" lang="ja-JP" altLang="en-US" sz="2000" b="1" dirty="0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5643570" y="214311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光子場</a:t>
            </a:r>
            <a:endParaRPr kumimoji="1" lang="ja-JP" altLang="en-US" b="1" dirty="0"/>
          </a:p>
        </p:txBody>
      </p:sp>
      <p:sp>
        <p:nvSpPr>
          <p:cNvPr id="112" name="左矢印 111"/>
          <p:cNvSpPr/>
          <p:nvPr/>
        </p:nvSpPr>
        <p:spPr>
          <a:xfrm>
            <a:off x="5643570" y="1785926"/>
            <a:ext cx="571504" cy="285752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5481204" y="2773916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100%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偏光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115" name="直線矢印コネクタ 114"/>
          <p:cNvCxnSpPr/>
          <p:nvPr/>
        </p:nvCxnSpPr>
        <p:spPr>
          <a:xfrm rot="5400000" flipH="1" flipV="1">
            <a:off x="4968302" y="1428736"/>
            <a:ext cx="85725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矢印コネクタ 116"/>
          <p:cNvCxnSpPr/>
          <p:nvPr/>
        </p:nvCxnSpPr>
        <p:spPr>
          <a:xfrm rot="5400000">
            <a:off x="4925003" y="2393149"/>
            <a:ext cx="92869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テキスト ボックス 117"/>
          <p:cNvSpPr txBox="1"/>
          <p:nvPr/>
        </p:nvSpPr>
        <p:spPr>
          <a:xfrm>
            <a:off x="7858148" y="928670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100%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偏光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6858016" y="4774180"/>
            <a:ext cx="1154483" cy="36933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30 </a:t>
            </a:r>
            <a:r>
              <a:rPr kumimoji="1" lang="ja-JP" altLang="en-US" b="1" dirty="0" smtClean="0"/>
              <a:t>～ </a:t>
            </a:r>
            <a:r>
              <a:rPr kumimoji="1" lang="en-US" altLang="ja-JP" b="1" dirty="0" smtClean="0"/>
              <a:t>40%</a:t>
            </a:r>
            <a:endParaRPr kumimoji="1" lang="ja-JP" altLang="en-US" b="1" dirty="0"/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8203028" y="5572140"/>
            <a:ext cx="583814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80%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home\mori\project\IKAROS\公開\リーフレット\IKAROS軌道イメージ0910版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69" y="0"/>
            <a:ext cx="7216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5804135" y="73390"/>
            <a:ext cx="32684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 smtClean="0">
                <a:solidFill>
                  <a:schemeClr val="bg1"/>
                </a:solidFill>
              </a:rPr>
              <a:t>IKAROS</a:t>
            </a:r>
            <a:endParaRPr kumimoji="1" lang="ja-JP" altLang="en-US" sz="80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1472" y="6215082"/>
            <a:ext cx="8146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I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nterplanetary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K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ite-craft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A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ccelerated by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R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adiation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O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f the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S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un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00826" y="2786058"/>
            <a:ext cx="25827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</a:rPr>
              <a:t>2010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年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en-US" altLang="ja-JP" sz="3200" dirty="0" smtClean="0">
                <a:solidFill>
                  <a:schemeClr val="bg1"/>
                </a:solidFill>
              </a:rPr>
              <a:t>5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月</a:t>
            </a:r>
            <a:r>
              <a:rPr kumimoji="1" lang="en-US" altLang="ja-JP" sz="3200" dirty="0" smtClean="0">
                <a:solidFill>
                  <a:schemeClr val="bg1"/>
                </a:solidFill>
              </a:rPr>
              <a:t>18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日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lang="ja-JP" altLang="en-US" sz="3200" dirty="0" smtClean="0">
                <a:solidFill>
                  <a:schemeClr val="bg1"/>
                </a:solidFill>
              </a:rPr>
              <a:t>打ち上げ予定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4999647" y="182758"/>
            <a:ext cx="4144385" cy="6572296"/>
            <a:chOff x="-31" y="182758"/>
            <a:chExt cx="4144385" cy="6572296"/>
          </a:xfrm>
        </p:grpSpPr>
        <p:grpSp>
          <p:nvGrpSpPr>
            <p:cNvPr id="3" name="グループ化 117"/>
            <p:cNvGrpSpPr/>
            <p:nvPr/>
          </p:nvGrpSpPr>
          <p:grpSpPr>
            <a:xfrm>
              <a:off x="950" y="182758"/>
              <a:ext cx="4143404" cy="6572296"/>
              <a:chOff x="4714876" y="214290"/>
              <a:chExt cx="4143404" cy="6572296"/>
            </a:xfrm>
          </p:grpSpPr>
          <p:grpSp>
            <p:nvGrpSpPr>
              <p:cNvPr id="6" name="グループ化 111"/>
              <p:cNvGrpSpPr/>
              <p:nvPr/>
            </p:nvGrpSpPr>
            <p:grpSpPr>
              <a:xfrm>
                <a:off x="5072066" y="214290"/>
                <a:ext cx="3556355" cy="3429024"/>
                <a:chOff x="500034" y="326831"/>
                <a:chExt cx="3143272" cy="3030731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8333" b="53596"/>
                <a:stretch>
                  <a:fillRect/>
                </a:stretch>
              </p:blipFill>
              <p:spPr bwMode="auto">
                <a:xfrm>
                  <a:off x="500034" y="326831"/>
                  <a:ext cx="3143272" cy="30307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41" name="十二角形 40"/>
                <p:cNvSpPr/>
                <p:nvPr/>
              </p:nvSpPr>
              <p:spPr>
                <a:xfrm>
                  <a:off x="949498" y="654525"/>
                  <a:ext cx="2248081" cy="2248081"/>
                </a:xfrm>
                <a:prstGeom prst="dodecagon">
                  <a:avLst/>
                </a:prstGeom>
                <a:solidFill>
                  <a:srgbClr val="C6D9F1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2" name="グループ化 24"/>
                <p:cNvGrpSpPr/>
                <p:nvPr/>
              </p:nvGrpSpPr>
              <p:grpSpPr>
                <a:xfrm>
                  <a:off x="2351083" y="1467606"/>
                  <a:ext cx="942110" cy="1372658"/>
                  <a:chOff x="3892946" y="2071670"/>
                  <a:chExt cx="1107690" cy="1613919"/>
                </a:xfrm>
              </p:grpSpPr>
              <p:sp>
                <p:nvSpPr>
                  <p:cNvPr id="57" name="正方形/長方形 9"/>
                  <p:cNvSpPr/>
                  <p:nvPr/>
                </p:nvSpPr>
                <p:spPr>
                  <a:xfrm>
                    <a:off x="4905448" y="2071670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8" name="正方形/長方形 10"/>
                  <p:cNvSpPr/>
                  <p:nvPr/>
                </p:nvSpPr>
                <p:spPr>
                  <a:xfrm rot="1800000">
                    <a:off x="4720289" y="2773868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9" name="正方形/長方形 11"/>
                  <p:cNvSpPr/>
                  <p:nvPr/>
                </p:nvSpPr>
                <p:spPr>
                  <a:xfrm rot="3600000">
                    <a:off x="4202542" y="3280805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3" name="グループ化 15"/>
                <p:cNvGrpSpPr/>
                <p:nvPr/>
              </p:nvGrpSpPr>
              <p:grpSpPr>
                <a:xfrm rot="5400000">
                  <a:off x="1220118" y="1849843"/>
                  <a:ext cx="942110" cy="1372658"/>
                  <a:chOff x="4045346" y="2224070"/>
                  <a:chExt cx="1107690" cy="1613919"/>
                </a:xfrm>
              </p:grpSpPr>
              <p:sp>
                <p:nvSpPr>
                  <p:cNvPr id="54" name="正方形/長方形 12"/>
                  <p:cNvSpPr/>
                  <p:nvPr/>
                </p:nvSpPr>
                <p:spPr>
                  <a:xfrm>
                    <a:off x="5057848" y="2224070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5" name="正方形/長方形 54"/>
                  <p:cNvSpPr/>
                  <p:nvPr/>
                </p:nvSpPr>
                <p:spPr>
                  <a:xfrm rot="1800000">
                    <a:off x="4872689" y="2926268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6" name="正方形/長方形 55"/>
                  <p:cNvSpPr/>
                  <p:nvPr/>
                </p:nvSpPr>
                <p:spPr>
                  <a:xfrm rot="3600000">
                    <a:off x="4354942" y="3433205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4" name="グループ化 16"/>
                <p:cNvGrpSpPr/>
                <p:nvPr/>
              </p:nvGrpSpPr>
              <p:grpSpPr>
                <a:xfrm rot="10800000">
                  <a:off x="846028" y="712560"/>
                  <a:ext cx="942110" cy="1372658"/>
                  <a:chOff x="4045346" y="2224070"/>
                  <a:chExt cx="1107690" cy="1613919"/>
                </a:xfrm>
              </p:grpSpPr>
              <p:sp>
                <p:nvSpPr>
                  <p:cNvPr id="51" name="正方形/長方形 50"/>
                  <p:cNvSpPr/>
                  <p:nvPr/>
                </p:nvSpPr>
                <p:spPr>
                  <a:xfrm>
                    <a:off x="5057848" y="2224070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2" name="正方形/長方形 51"/>
                  <p:cNvSpPr/>
                  <p:nvPr/>
                </p:nvSpPr>
                <p:spPr>
                  <a:xfrm rot="1800000">
                    <a:off x="4872689" y="2926268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3" name="正方形/長方形 52"/>
                  <p:cNvSpPr/>
                  <p:nvPr/>
                </p:nvSpPr>
                <p:spPr>
                  <a:xfrm rot="3600000">
                    <a:off x="4354942" y="3433205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5" name="グループ化 20"/>
                <p:cNvGrpSpPr/>
                <p:nvPr/>
              </p:nvGrpSpPr>
              <p:grpSpPr>
                <a:xfrm rot="16200000">
                  <a:off x="1973859" y="334706"/>
                  <a:ext cx="942110" cy="1372658"/>
                  <a:chOff x="4045346" y="2224070"/>
                  <a:chExt cx="1107690" cy="1613919"/>
                </a:xfrm>
              </p:grpSpPr>
              <p:sp>
                <p:nvSpPr>
                  <p:cNvPr id="48" name="正方形/長方形 47"/>
                  <p:cNvSpPr/>
                  <p:nvPr/>
                </p:nvSpPr>
                <p:spPr>
                  <a:xfrm>
                    <a:off x="5057848" y="2224070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" name="正方形/長方形 48"/>
                  <p:cNvSpPr/>
                  <p:nvPr/>
                </p:nvSpPr>
                <p:spPr>
                  <a:xfrm rot="1800000">
                    <a:off x="4872689" y="2926268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" name="正方形/長方形 49"/>
                  <p:cNvSpPr/>
                  <p:nvPr/>
                </p:nvSpPr>
                <p:spPr>
                  <a:xfrm rot="3600000">
                    <a:off x="4354942" y="3433205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46" name="直線矢印コネクタ 45"/>
                <p:cNvCxnSpPr/>
                <p:nvPr/>
              </p:nvCxnSpPr>
              <p:spPr>
                <a:xfrm rot="10800000" flipH="1">
                  <a:off x="949498" y="1770050"/>
                  <a:ext cx="2248081" cy="135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正方形/長方形 46"/>
                <p:cNvSpPr/>
                <p:nvPr/>
              </p:nvSpPr>
              <p:spPr>
                <a:xfrm>
                  <a:off x="1657150" y="1454326"/>
                  <a:ext cx="799364" cy="32643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dirty="0" smtClean="0"/>
                    <a:t>140mm</a:t>
                  </a:r>
                  <a:endParaRPr lang="ja-JP" altLang="en-US" dirty="0"/>
                </a:p>
              </p:txBody>
            </p:sp>
          </p:grpSp>
          <p:grpSp>
            <p:nvGrpSpPr>
              <p:cNvPr id="7" name="グループ化 45"/>
              <p:cNvGrpSpPr/>
              <p:nvPr/>
            </p:nvGrpSpPr>
            <p:grpSpPr>
              <a:xfrm>
                <a:off x="4857752" y="3489008"/>
                <a:ext cx="4000528" cy="3297578"/>
                <a:chOff x="2928926" y="2074638"/>
                <a:chExt cx="4976824" cy="4102325"/>
              </a:xfrm>
            </p:grpSpPr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928926" y="2074638"/>
                  <a:ext cx="4976824" cy="4102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18" name="グループ化 9"/>
                <p:cNvGrpSpPr/>
                <p:nvPr/>
              </p:nvGrpSpPr>
              <p:grpSpPr>
                <a:xfrm>
                  <a:off x="3667056" y="2321805"/>
                  <a:ext cx="3512525" cy="1440447"/>
                  <a:chOff x="3667056" y="2321805"/>
                  <a:chExt cx="3512525" cy="1440447"/>
                </a:xfrm>
              </p:grpSpPr>
              <p:sp>
                <p:nvSpPr>
                  <p:cNvPr id="35" name="正方形/長方形 3"/>
                  <p:cNvSpPr/>
                  <p:nvPr/>
                </p:nvSpPr>
                <p:spPr>
                  <a:xfrm>
                    <a:off x="3809932" y="2333492"/>
                    <a:ext cx="3214710" cy="595442"/>
                  </a:xfrm>
                  <a:prstGeom prst="rect">
                    <a:avLst/>
                  </a:prstGeom>
                  <a:solidFill>
                    <a:srgbClr val="C6D9F1">
                      <a:alpha val="50196"/>
                    </a:srgbClr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" name="台形 35"/>
                  <p:cNvSpPr/>
                  <p:nvPr/>
                </p:nvSpPr>
                <p:spPr>
                  <a:xfrm rot="10800000">
                    <a:off x="3786181" y="2928934"/>
                    <a:ext cx="3250335" cy="761880"/>
                  </a:xfrm>
                  <a:prstGeom prst="trapezoid">
                    <a:avLst>
                      <a:gd name="adj" fmla="val 112367"/>
                    </a:avLst>
                  </a:prstGeom>
                  <a:solidFill>
                    <a:srgbClr val="C6D9F1">
                      <a:alpha val="50196"/>
                    </a:srgbClr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" name="正方形/長方形 36"/>
                  <p:cNvSpPr/>
                  <p:nvPr/>
                </p:nvSpPr>
                <p:spPr>
                  <a:xfrm>
                    <a:off x="4655312" y="3690814"/>
                    <a:ext cx="1547887" cy="71438"/>
                  </a:xfrm>
                  <a:prstGeom prst="rect">
                    <a:avLst/>
                  </a:prstGeom>
                  <a:solidFill>
                    <a:srgbClr val="C6D9F1">
                      <a:alpha val="50196"/>
                    </a:srgbClr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8" name="正方形/長方形 37"/>
                  <p:cNvSpPr/>
                  <p:nvPr/>
                </p:nvSpPr>
                <p:spPr>
                  <a:xfrm>
                    <a:off x="3667056" y="2321805"/>
                    <a:ext cx="119126" cy="1428760"/>
                  </a:xfrm>
                  <a:prstGeom prst="rect">
                    <a:avLst/>
                  </a:prstGeom>
                  <a:solidFill>
                    <a:srgbClr val="FFFF00">
                      <a:alpha val="50196"/>
                    </a:srgbClr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9" name="正方形/長方形 38"/>
                  <p:cNvSpPr/>
                  <p:nvPr/>
                </p:nvSpPr>
                <p:spPr>
                  <a:xfrm>
                    <a:off x="7060455" y="2321805"/>
                    <a:ext cx="119126" cy="1428760"/>
                  </a:xfrm>
                  <a:prstGeom prst="rect">
                    <a:avLst/>
                  </a:prstGeom>
                  <a:solidFill>
                    <a:srgbClr val="FFFF00">
                      <a:alpha val="50196"/>
                    </a:srgbClr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9" name="正方形/長方形 18"/>
                <p:cNvSpPr/>
                <p:nvPr/>
              </p:nvSpPr>
              <p:spPr>
                <a:xfrm>
                  <a:off x="3547930" y="3786190"/>
                  <a:ext cx="357190" cy="357190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50196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>
                  <a:off x="6929454" y="3786190"/>
                  <a:ext cx="357190" cy="357190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50196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正方形/長方形 20"/>
                <p:cNvSpPr/>
                <p:nvPr/>
              </p:nvSpPr>
              <p:spPr>
                <a:xfrm>
                  <a:off x="4714688" y="3786190"/>
                  <a:ext cx="1428760" cy="785818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50196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2" name="直線コネクタ 21"/>
                <p:cNvCxnSpPr/>
                <p:nvPr/>
              </p:nvCxnSpPr>
              <p:spPr>
                <a:xfrm>
                  <a:off x="3500430" y="5143512"/>
                  <a:ext cx="3857652" cy="1588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コネクタ 22"/>
                <p:cNvCxnSpPr/>
                <p:nvPr/>
              </p:nvCxnSpPr>
              <p:spPr>
                <a:xfrm>
                  <a:off x="3512305" y="5427676"/>
                  <a:ext cx="3857652" cy="1588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23"/>
                <p:cNvCxnSpPr/>
                <p:nvPr/>
              </p:nvCxnSpPr>
              <p:spPr>
                <a:xfrm>
                  <a:off x="3500430" y="4869635"/>
                  <a:ext cx="1071570" cy="1588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コネクタ 24"/>
                <p:cNvCxnSpPr/>
                <p:nvPr/>
              </p:nvCxnSpPr>
              <p:spPr>
                <a:xfrm>
                  <a:off x="6274637" y="4880110"/>
                  <a:ext cx="1071570" cy="1588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26" name="正方形/長方形 25"/>
                <p:cNvSpPr/>
                <p:nvPr/>
              </p:nvSpPr>
              <p:spPr>
                <a:xfrm>
                  <a:off x="3857620" y="5584015"/>
                  <a:ext cx="1428760" cy="380940"/>
                </a:xfrm>
                <a:prstGeom prst="rect">
                  <a:avLst/>
                </a:prstGeom>
                <a:solidFill>
                  <a:srgbClr val="FF99FF">
                    <a:alpha val="50196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正方形/長方形 26"/>
                <p:cNvSpPr/>
                <p:nvPr/>
              </p:nvSpPr>
              <p:spPr>
                <a:xfrm>
                  <a:off x="5572132" y="5584203"/>
                  <a:ext cx="1428760" cy="380940"/>
                </a:xfrm>
                <a:prstGeom prst="rect">
                  <a:avLst/>
                </a:prstGeom>
                <a:solidFill>
                  <a:srgbClr val="FF99FF">
                    <a:alpha val="50196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3884596" y="5574474"/>
                  <a:ext cx="1250763" cy="4211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600" dirty="0" smtClean="0"/>
                    <a:t>高圧電源</a:t>
                  </a:r>
                  <a:endParaRPr kumimoji="1" lang="ja-JP" altLang="en-US" sz="1600" dirty="0"/>
                </a:p>
              </p:txBody>
            </p:sp>
            <p:cxnSp>
              <p:nvCxnSpPr>
                <p:cNvPr id="29" name="直線コネクタ 28"/>
                <p:cNvCxnSpPr/>
                <p:nvPr/>
              </p:nvCxnSpPr>
              <p:spPr>
                <a:xfrm rot="5400000">
                  <a:off x="2715312" y="3036091"/>
                  <a:ext cx="1500198" cy="15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コネクタ 29"/>
                <p:cNvCxnSpPr/>
                <p:nvPr/>
              </p:nvCxnSpPr>
              <p:spPr>
                <a:xfrm rot="5400000">
                  <a:off x="6608777" y="3047172"/>
                  <a:ext cx="1500198" cy="15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コネクタ 30"/>
                <p:cNvCxnSpPr/>
                <p:nvPr/>
              </p:nvCxnSpPr>
              <p:spPr>
                <a:xfrm rot="5400000">
                  <a:off x="2274109" y="4988761"/>
                  <a:ext cx="2143140" cy="15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コネクタ 31"/>
                <p:cNvCxnSpPr/>
                <p:nvPr/>
              </p:nvCxnSpPr>
              <p:spPr>
                <a:xfrm rot="5400000">
                  <a:off x="6416718" y="4987779"/>
                  <a:ext cx="2143140" cy="15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コネクタ 32"/>
                <p:cNvCxnSpPr/>
                <p:nvPr/>
              </p:nvCxnSpPr>
              <p:spPr>
                <a:xfrm>
                  <a:off x="3345679" y="6072206"/>
                  <a:ext cx="4143404" cy="15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4" name="テキスト ボックス 33"/>
                <p:cNvSpPr txBox="1"/>
                <p:nvPr/>
              </p:nvSpPr>
              <p:spPr>
                <a:xfrm>
                  <a:off x="5675413" y="5587905"/>
                  <a:ext cx="1250763" cy="4211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600" dirty="0" smtClean="0"/>
                    <a:t>高圧電源</a:t>
                  </a:r>
                  <a:endParaRPr kumimoji="1" lang="ja-JP" altLang="en-US" sz="1600" dirty="0"/>
                </a:p>
              </p:txBody>
            </p:sp>
          </p:grpSp>
          <p:sp>
            <p:nvSpPr>
              <p:cNvPr id="8" name="テキスト ボックス 7"/>
              <p:cNvSpPr txBox="1"/>
              <p:nvPr/>
            </p:nvSpPr>
            <p:spPr>
              <a:xfrm>
                <a:off x="6336546" y="4263102"/>
                <a:ext cx="13787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 smtClean="0"/>
                  <a:t>プラスチック</a:t>
                </a:r>
                <a:endParaRPr kumimoji="1" lang="en-US" altLang="ja-JP" sz="1400" dirty="0" smtClean="0"/>
              </a:p>
              <a:p>
                <a:r>
                  <a:rPr lang="ja-JP" altLang="en-US" sz="1400" dirty="0" smtClean="0"/>
                  <a:t>シンチレータ</a:t>
                </a:r>
                <a:endParaRPr kumimoji="1" lang="ja-JP" altLang="en-US" sz="1400" dirty="0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5572132" y="4500570"/>
                <a:ext cx="505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err="1" smtClean="0"/>
                  <a:t>CsI</a:t>
                </a:r>
                <a:endParaRPr kumimoji="1" lang="ja-JP" altLang="en-US" dirty="0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6486425" y="4876021"/>
                <a:ext cx="8002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/>
                  <a:t>R6041</a:t>
                </a:r>
              </a:p>
              <a:p>
                <a:r>
                  <a:rPr kumimoji="1" lang="ja-JP" altLang="en-US" sz="1600" dirty="0" smtClean="0"/>
                  <a:t>耐震化</a:t>
                </a:r>
                <a:endParaRPr kumimoji="1" lang="ja-JP" altLang="en-US" sz="1600" dirty="0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5213960" y="5389358"/>
                <a:ext cx="9625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/>
                  <a:t>R7400p</a:t>
                </a:r>
                <a:endParaRPr kumimoji="1" lang="ja-JP" altLang="en-US" sz="1600" dirty="0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7572396" y="5463666"/>
                <a:ext cx="7393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analog</a:t>
                </a:r>
                <a:endParaRPr kumimoji="1" lang="ja-JP" altLang="en-US" sz="1600" dirty="0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7709374" y="5692991"/>
                <a:ext cx="5774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smtClean="0"/>
                  <a:t>FPGA</a:t>
                </a:r>
                <a:endParaRPr kumimoji="1" lang="ja-JP" altLang="en-US" sz="1400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7746804" y="5923071"/>
                <a:ext cx="4892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smtClean="0"/>
                  <a:t>CPU</a:t>
                </a:r>
                <a:endParaRPr kumimoji="1" lang="ja-JP" altLang="en-US" sz="1400" dirty="0"/>
              </a:p>
            </p:txBody>
          </p:sp>
          <p:cxnSp>
            <p:nvCxnSpPr>
              <p:cNvPr id="15" name="直線矢印コネクタ 14"/>
              <p:cNvCxnSpPr/>
              <p:nvPr/>
            </p:nvCxnSpPr>
            <p:spPr>
              <a:xfrm rot="5400000">
                <a:off x="4499768" y="4214818"/>
                <a:ext cx="1143802" cy="7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テキスト ボックス 15"/>
              <p:cNvSpPr txBox="1"/>
              <p:nvPr/>
            </p:nvSpPr>
            <p:spPr>
              <a:xfrm rot="16200000">
                <a:off x="4479394" y="4021673"/>
                <a:ext cx="840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60 mm</a:t>
                </a:r>
                <a:endParaRPr kumimoji="1" lang="ja-JP" altLang="en-US" dirty="0"/>
              </a:p>
            </p:txBody>
          </p:sp>
        </p:grpSp>
        <p:cxnSp>
          <p:nvCxnSpPr>
            <p:cNvPr id="4" name="直線矢印コネクタ 3"/>
            <p:cNvCxnSpPr/>
            <p:nvPr/>
          </p:nvCxnSpPr>
          <p:spPr>
            <a:xfrm rot="16200000" flipH="1">
              <a:off x="-559468" y="5734477"/>
              <a:ext cx="1833251" cy="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テキスト ボックス 4"/>
            <p:cNvSpPr txBox="1"/>
            <p:nvPr/>
          </p:nvSpPr>
          <p:spPr>
            <a:xfrm rot="16200000">
              <a:off x="-294022" y="5638963"/>
              <a:ext cx="957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10</a:t>
              </a:r>
              <a:r>
                <a:rPr kumimoji="1" lang="en-US" altLang="ja-JP" dirty="0" smtClean="0"/>
                <a:t>0 mm</a:t>
              </a:r>
              <a:endParaRPr kumimoji="1" lang="ja-JP" altLang="en-US" dirty="0"/>
            </a:p>
          </p:txBody>
        </p:sp>
      </p:grpSp>
      <p:sp>
        <p:nvSpPr>
          <p:cNvPr id="60" name="テキスト ボックス 59"/>
          <p:cNvSpPr txBox="1"/>
          <p:nvPr/>
        </p:nvSpPr>
        <p:spPr>
          <a:xfrm>
            <a:off x="71406" y="-24"/>
            <a:ext cx="5689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err="1" smtClean="0">
                <a:solidFill>
                  <a:srgbClr val="FF0000"/>
                </a:solidFill>
              </a:rPr>
              <a:t>GA</a:t>
            </a:r>
            <a:r>
              <a:rPr kumimoji="1" lang="en-US" altLang="ja-JP" sz="3200" dirty="0" err="1" smtClean="0"/>
              <a:t>mma</a:t>
            </a:r>
            <a:r>
              <a:rPr kumimoji="1" lang="en-US" altLang="ja-JP" sz="3200" dirty="0" smtClean="0"/>
              <a:t>-ray</a:t>
            </a:r>
            <a:r>
              <a:rPr kumimoji="1" lang="en-US" altLang="ja-JP" sz="3600" dirty="0" smtClean="0"/>
              <a:t> </a:t>
            </a:r>
            <a:r>
              <a:rPr kumimoji="1" lang="en-US" altLang="ja-JP" sz="3200" dirty="0" smtClean="0"/>
              <a:t>burst</a:t>
            </a:r>
            <a:r>
              <a:rPr kumimoji="1" lang="en-US" altLang="ja-JP" sz="3600" dirty="0" smtClean="0"/>
              <a:t> </a:t>
            </a:r>
            <a:r>
              <a:rPr kumimoji="1" lang="en-US" altLang="ja-JP" sz="4400" dirty="0" err="1" smtClean="0">
                <a:solidFill>
                  <a:srgbClr val="FF0000"/>
                </a:solidFill>
              </a:rPr>
              <a:t>P</a:t>
            </a:r>
            <a:r>
              <a:rPr kumimoji="1" lang="en-US" altLang="ja-JP" sz="3200" dirty="0" err="1" smtClean="0"/>
              <a:t>olarimeter</a:t>
            </a:r>
            <a:endParaRPr kumimoji="1" lang="ja-JP" altLang="en-US" sz="3200" dirty="0"/>
          </a:p>
        </p:txBody>
      </p:sp>
      <p:grpSp>
        <p:nvGrpSpPr>
          <p:cNvPr id="61" name="図形グループ 8"/>
          <p:cNvGrpSpPr/>
          <p:nvPr/>
        </p:nvGrpSpPr>
        <p:grpSpPr>
          <a:xfrm>
            <a:off x="186698" y="3461739"/>
            <a:ext cx="4671054" cy="3181971"/>
            <a:chOff x="5485251" y="1417637"/>
            <a:chExt cx="3801759" cy="2589797"/>
          </a:xfrm>
        </p:grpSpPr>
        <p:pic>
          <p:nvPicPr>
            <p:cNvPr id="62" name="図 61" descr="klein-nishina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6036544" y="866344"/>
              <a:ext cx="2589797" cy="3692383"/>
            </a:xfrm>
            <a:prstGeom prst="rect">
              <a:avLst/>
            </a:prstGeom>
          </p:spPr>
        </p:pic>
        <p:cxnSp>
          <p:nvCxnSpPr>
            <p:cNvPr id="63" name="直線矢印コネクタ 62"/>
            <p:cNvCxnSpPr/>
            <p:nvPr/>
          </p:nvCxnSpPr>
          <p:spPr>
            <a:xfrm>
              <a:off x="6410939" y="2609080"/>
              <a:ext cx="1461203" cy="1587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テキスト ボックス 63"/>
            <p:cNvSpPr txBox="1"/>
            <p:nvPr/>
          </p:nvSpPr>
          <p:spPr>
            <a:xfrm>
              <a:off x="8231192" y="2416067"/>
              <a:ext cx="1055818" cy="32564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</a:rPr>
                <a:t>偏光方向</a:t>
              </a:r>
              <a:endParaRPr kumimoji="1" lang="ja-JP" altLang="en-US" sz="2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endParaRPr>
            </a:p>
          </p:txBody>
        </p:sp>
      </p:grpSp>
      <p:grpSp>
        <p:nvGrpSpPr>
          <p:cNvPr id="115" name="グループ化 114"/>
          <p:cNvGrpSpPr/>
          <p:nvPr/>
        </p:nvGrpSpPr>
        <p:grpSpPr>
          <a:xfrm>
            <a:off x="357158" y="1396828"/>
            <a:ext cx="4858119" cy="1032040"/>
            <a:chOff x="142509" y="686448"/>
            <a:chExt cx="4858119" cy="1032040"/>
          </a:xfrm>
        </p:grpSpPr>
        <p:grpSp>
          <p:nvGrpSpPr>
            <p:cNvPr id="104" name="グループ化 103"/>
            <p:cNvGrpSpPr/>
            <p:nvPr/>
          </p:nvGrpSpPr>
          <p:grpSpPr>
            <a:xfrm>
              <a:off x="1745451" y="895633"/>
              <a:ext cx="540533" cy="822855"/>
              <a:chOff x="2054555" y="895633"/>
              <a:chExt cx="540533" cy="822855"/>
            </a:xfrm>
          </p:grpSpPr>
          <p:sp>
            <p:nvSpPr>
              <p:cNvPr id="77" name="テキスト ボックス 76"/>
              <p:cNvSpPr txBox="1"/>
              <p:nvPr/>
            </p:nvSpPr>
            <p:spPr>
              <a:xfrm>
                <a:off x="2094461" y="1318378"/>
                <a:ext cx="455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kumimoji="1" lang="en-US" altLang="ja-JP" sz="2000" dirty="0" err="1" smtClean="0">
                    <a:latin typeface="Times New Roman" pitchFamily="18" charset="0"/>
                    <a:ea typeface="ＭＳ 明朝" pitchFamily="17" charset="-128"/>
                    <a:cs typeface="Times New Roman" pitchFamily="18" charset="0"/>
                  </a:rPr>
                  <a:t>γ</a:t>
                </a:r>
                <a:endParaRPr kumimoji="1" lang="ja-JP" altLang="en-US" sz="20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2054555" y="895633"/>
                <a:ext cx="5405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 smtClean="0">
                    <a:latin typeface="Times New Roman" pitchFamily="18" charset="0"/>
                    <a:cs typeface="Times New Roman" pitchFamily="18" charset="0"/>
                  </a:rPr>
                  <a:t>E’</a:t>
                </a:r>
                <a:r>
                  <a:rPr kumimoji="1" lang="en-US" altLang="ja-JP" sz="2000" dirty="0" err="1" smtClean="0">
                    <a:latin typeface="Times New Roman" pitchFamily="18" charset="0"/>
                    <a:ea typeface="ＭＳ 明朝" pitchFamily="17" charset="-128"/>
                    <a:cs typeface="Times New Roman" pitchFamily="18" charset="0"/>
                  </a:rPr>
                  <a:t>γ</a:t>
                </a:r>
                <a:endParaRPr kumimoji="1" lang="ja-JP" altLang="en-US" sz="20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cxnSp>
            <p:nvCxnSpPr>
              <p:cNvPr id="79" name="直線コネクタ 78"/>
              <p:cNvCxnSpPr/>
              <p:nvPr/>
            </p:nvCxnSpPr>
            <p:spPr>
              <a:xfrm>
                <a:off x="2129040" y="1357298"/>
                <a:ext cx="4286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テキスト ボックス 80"/>
            <p:cNvSpPr txBox="1"/>
            <p:nvPr/>
          </p:nvSpPr>
          <p:spPr>
            <a:xfrm>
              <a:off x="2889020" y="118726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/>
                <a:t>＋</a:t>
              </a:r>
              <a:endParaRPr kumimoji="1" lang="ja-JP" altLang="en-US" sz="2000" dirty="0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3673020" y="1139970"/>
              <a:ext cx="1327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Times New Roman" pitchFamily="18" charset="0"/>
                  <a:cs typeface="Times New Roman" pitchFamily="18" charset="0"/>
                </a:rPr>
                <a:t>– 1 + cos</a:t>
              </a:r>
              <a:r>
                <a:rPr lang="en-US" altLang="ja-JP" sz="20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ja-JP" sz="2000" dirty="0" smtClean="0">
                  <a:latin typeface="Times New Roman" pitchFamily="18" charset="0"/>
                  <a:cs typeface="Times New Roman" pitchFamily="18" charset="0"/>
                </a:rPr>
                <a:t>θ</a:t>
              </a:r>
              <a:endParaRPr kumimoji="1" lang="ja-JP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2214378" y="6864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1103070" y="957188"/>
              <a:ext cx="7136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ja-JP" sz="2000" dirty="0" smtClean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ja-JP" sz="20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ja-JP" sz="2000" dirty="0" smtClean="0"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altLang="ja-JP" sz="2000" baseline="-250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ja-JP" sz="20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1" lang="ja-JP" altLang="en-US" sz="2000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直線コネクタ 90"/>
            <p:cNvCxnSpPr/>
            <p:nvPr/>
          </p:nvCxnSpPr>
          <p:spPr>
            <a:xfrm>
              <a:off x="1110095" y="1357298"/>
              <a:ext cx="6043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テキスト ボックス 91"/>
            <p:cNvSpPr txBox="1"/>
            <p:nvPr/>
          </p:nvSpPr>
          <p:spPr>
            <a:xfrm>
              <a:off x="1285852" y="131437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1" lang="ja-JP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9" name="グループ化 98"/>
            <p:cNvGrpSpPr/>
            <p:nvPr/>
          </p:nvGrpSpPr>
          <p:grpSpPr>
            <a:xfrm>
              <a:off x="142509" y="892619"/>
              <a:ext cx="595644" cy="806103"/>
              <a:chOff x="3746276" y="379801"/>
              <a:chExt cx="595644" cy="806103"/>
            </a:xfrm>
          </p:grpSpPr>
          <p:sp>
            <p:nvSpPr>
              <p:cNvPr id="94" name="テキスト ボックス 93"/>
              <p:cNvSpPr txBox="1"/>
              <p:nvPr/>
            </p:nvSpPr>
            <p:spPr>
              <a:xfrm>
                <a:off x="3780949" y="379801"/>
                <a:ext cx="4507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 smtClean="0">
                    <a:latin typeface="Times New Roman" pitchFamily="18" charset="0"/>
                    <a:cs typeface="Times New Roman" pitchFamily="18" charset="0"/>
                  </a:rPr>
                  <a:t>dσ</a:t>
                </a:r>
                <a:endParaRPr kumimoji="1" lang="ja-JP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テキスト ボックス 95"/>
              <p:cNvSpPr txBox="1"/>
              <p:nvPr/>
            </p:nvSpPr>
            <p:spPr>
              <a:xfrm>
                <a:off x="3746276" y="785794"/>
                <a:ext cx="5036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 smtClean="0">
                    <a:latin typeface="Times New Roman" pitchFamily="18" charset="0"/>
                    <a:cs typeface="Times New Roman" pitchFamily="18" charset="0"/>
                  </a:rPr>
                  <a:t>dΩ</a:t>
                </a:r>
                <a:endParaRPr kumimoji="1" lang="ja-JP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8" name="直線コネクタ 97"/>
              <p:cNvCxnSpPr/>
              <p:nvPr/>
            </p:nvCxnSpPr>
            <p:spPr>
              <a:xfrm>
                <a:off x="3770416" y="841466"/>
                <a:ext cx="57150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テキスト ボックス 99"/>
            <p:cNvSpPr txBox="1"/>
            <p:nvPr/>
          </p:nvSpPr>
          <p:spPr>
            <a:xfrm>
              <a:off x="714212" y="1171502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＝</a:t>
              </a:r>
              <a:endParaRPr kumimoji="1" lang="ja-JP" altLang="en-US" sz="2000" dirty="0"/>
            </a:p>
          </p:txBody>
        </p:sp>
        <p:grpSp>
          <p:nvGrpSpPr>
            <p:cNvPr id="105" name="グループ化 104"/>
            <p:cNvGrpSpPr/>
            <p:nvPr/>
          </p:nvGrpSpPr>
          <p:grpSpPr>
            <a:xfrm>
              <a:off x="2459831" y="891633"/>
              <a:ext cx="540533" cy="822855"/>
              <a:chOff x="2054555" y="895633"/>
              <a:chExt cx="540533" cy="822855"/>
            </a:xfrm>
          </p:grpSpPr>
          <p:sp>
            <p:nvSpPr>
              <p:cNvPr id="106" name="テキスト ボックス 105"/>
              <p:cNvSpPr txBox="1"/>
              <p:nvPr/>
            </p:nvSpPr>
            <p:spPr>
              <a:xfrm>
                <a:off x="2094461" y="1318378"/>
                <a:ext cx="455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kumimoji="1" lang="en-US" altLang="ja-JP" sz="2000" dirty="0" err="1" smtClean="0">
                    <a:latin typeface="Times New Roman" pitchFamily="18" charset="0"/>
                    <a:ea typeface="ＭＳ 明朝" pitchFamily="17" charset="-128"/>
                    <a:cs typeface="Times New Roman" pitchFamily="18" charset="0"/>
                  </a:rPr>
                  <a:t>γ</a:t>
                </a:r>
                <a:endParaRPr kumimoji="1" lang="ja-JP" altLang="en-US" sz="20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07" name="テキスト ボックス 106"/>
              <p:cNvSpPr txBox="1"/>
              <p:nvPr/>
            </p:nvSpPr>
            <p:spPr>
              <a:xfrm>
                <a:off x="2054555" y="895633"/>
                <a:ext cx="5405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 smtClean="0">
                    <a:latin typeface="Times New Roman" pitchFamily="18" charset="0"/>
                    <a:cs typeface="Times New Roman" pitchFamily="18" charset="0"/>
                  </a:rPr>
                  <a:t>E’</a:t>
                </a:r>
                <a:r>
                  <a:rPr kumimoji="1" lang="en-US" altLang="ja-JP" sz="2000" dirty="0" err="1" smtClean="0">
                    <a:latin typeface="Times New Roman" pitchFamily="18" charset="0"/>
                    <a:ea typeface="ＭＳ 明朝" pitchFamily="17" charset="-128"/>
                    <a:cs typeface="Times New Roman" pitchFamily="18" charset="0"/>
                  </a:rPr>
                  <a:t>γ</a:t>
                </a:r>
                <a:endParaRPr kumimoji="1" lang="ja-JP" altLang="en-US" sz="20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cxnSp>
            <p:nvCxnSpPr>
              <p:cNvPr id="108" name="直線コネクタ 107"/>
              <p:cNvCxnSpPr/>
              <p:nvPr/>
            </p:nvCxnSpPr>
            <p:spPr>
              <a:xfrm>
                <a:off x="2129040" y="1357298"/>
                <a:ext cx="4286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グループ化 108"/>
            <p:cNvGrpSpPr/>
            <p:nvPr/>
          </p:nvGrpSpPr>
          <p:grpSpPr>
            <a:xfrm>
              <a:off x="3135848" y="891633"/>
              <a:ext cx="540533" cy="822855"/>
              <a:chOff x="2047163" y="895633"/>
              <a:chExt cx="540533" cy="822855"/>
            </a:xfrm>
          </p:grpSpPr>
          <p:sp>
            <p:nvSpPr>
              <p:cNvPr id="110" name="テキスト ボックス 109"/>
              <p:cNvSpPr txBox="1"/>
              <p:nvPr/>
            </p:nvSpPr>
            <p:spPr>
              <a:xfrm>
                <a:off x="2047163" y="1318378"/>
                <a:ext cx="5405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 smtClean="0">
                    <a:latin typeface="Times New Roman" pitchFamily="18" charset="0"/>
                    <a:cs typeface="Times New Roman" pitchFamily="18" charset="0"/>
                  </a:rPr>
                  <a:t>E’</a:t>
                </a:r>
                <a:r>
                  <a:rPr kumimoji="1" lang="en-US" altLang="ja-JP" sz="2000" dirty="0" err="1" smtClean="0">
                    <a:latin typeface="Times New Roman" pitchFamily="18" charset="0"/>
                    <a:ea typeface="ＭＳ 明朝" pitchFamily="17" charset="-128"/>
                    <a:cs typeface="Times New Roman" pitchFamily="18" charset="0"/>
                  </a:rPr>
                  <a:t>γ</a:t>
                </a:r>
                <a:endParaRPr kumimoji="1" lang="ja-JP" altLang="en-US" sz="20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11" name="テキスト ボックス 110"/>
              <p:cNvSpPr txBox="1"/>
              <p:nvPr/>
            </p:nvSpPr>
            <p:spPr>
              <a:xfrm>
                <a:off x="2101853" y="895633"/>
                <a:ext cx="455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kumimoji="1" lang="en-US" altLang="ja-JP" sz="2000" dirty="0" err="1" smtClean="0">
                    <a:latin typeface="Times New Roman" pitchFamily="18" charset="0"/>
                    <a:ea typeface="ＭＳ 明朝" pitchFamily="17" charset="-128"/>
                    <a:cs typeface="Times New Roman" pitchFamily="18" charset="0"/>
                  </a:rPr>
                  <a:t>γ</a:t>
                </a:r>
                <a:endParaRPr kumimoji="1" lang="ja-JP" altLang="en-US" sz="20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cxnSp>
            <p:nvCxnSpPr>
              <p:cNvPr id="112" name="直線コネクタ 111"/>
              <p:cNvCxnSpPr/>
              <p:nvPr/>
            </p:nvCxnSpPr>
            <p:spPr>
              <a:xfrm>
                <a:off x="2129040" y="1357298"/>
                <a:ext cx="4286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大かっこ 112"/>
            <p:cNvSpPr/>
            <p:nvPr/>
          </p:nvSpPr>
          <p:spPr>
            <a:xfrm>
              <a:off x="2413094" y="928670"/>
              <a:ext cx="2571768" cy="785818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大かっこ 113"/>
            <p:cNvSpPr/>
            <p:nvPr/>
          </p:nvSpPr>
          <p:spPr>
            <a:xfrm>
              <a:off x="1746012" y="928670"/>
              <a:ext cx="571504" cy="785818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6" name="テキスト ボックス 115"/>
          <p:cNvSpPr txBox="1"/>
          <p:nvPr/>
        </p:nvSpPr>
        <p:spPr>
          <a:xfrm>
            <a:off x="230048" y="792288"/>
            <a:ext cx="4323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■ コンプトン散乱の散乱異方性を測定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■ 幾何学的な対称性が高い</a:t>
            </a:r>
            <a:endParaRPr kumimoji="1" lang="ja-JP" altLang="en-US" sz="2000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3323270" y="2500306"/>
            <a:ext cx="1891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dirty="0" smtClean="0"/>
              <a:t>α</a:t>
            </a:r>
            <a:r>
              <a:rPr kumimoji="1" lang="en-US" altLang="ja-JP" dirty="0" smtClean="0"/>
              <a:t> : </a:t>
            </a:r>
            <a:r>
              <a:rPr kumimoji="1" lang="ja-JP" altLang="en-US" dirty="0" smtClean="0"/>
              <a:t>微細構造定数</a:t>
            </a:r>
            <a:endParaRPr kumimoji="1" lang="en-US" altLang="ja-JP" dirty="0" smtClean="0"/>
          </a:p>
          <a:p>
            <a:r>
              <a:rPr lang="en-US" altLang="ja-JP" dirty="0" err="1" smtClean="0"/>
              <a:t>r</a:t>
            </a:r>
            <a:r>
              <a:rPr lang="en-US" altLang="ja-JP" baseline="-25000" dirty="0" err="1" smtClean="0"/>
              <a:t>c</a:t>
            </a:r>
            <a:r>
              <a:rPr lang="en-US" altLang="ja-JP" dirty="0" smtClean="0"/>
              <a:t> : </a:t>
            </a:r>
            <a:r>
              <a:rPr lang="ja-JP" altLang="en-US" dirty="0" smtClean="0"/>
              <a:t>コンプトン半径</a:t>
            </a:r>
            <a:endParaRPr kumimoji="1" lang="ja-JP" altLang="en-US" dirty="0"/>
          </a:p>
        </p:txBody>
      </p:sp>
      <p:pic>
        <p:nvPicPr>
          <p:cNvPr id="118" name="図 117" descr="beam0de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" y="3357562"/>
            <a:ext cx="5000629" cy="3356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IMG_3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721" y="714356"/>
            <a:ext cx="4554155" cy="6072206"/>
          </a:xfrm>
          <a:prstGeom prst="rect">
            <a:avLst/>
          </a:prstGeom>
        </p:spPr>
      </p:pic>
      <p:pic>
        <p:nvPicPr>
          <p:cNvPr id="3" name="図 2" descr="IMG_3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175" y="706594"/>
            <a:ext cx="4010876" cy="300815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2844" y="71414"/>
            <a:ext cx="3919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GAP</a:t>
            </a:r>
            <a:r>
              <a:rPr kumimoji="1" lang="en-US" altLang="ja-JP" sz="3600" dirty="0" smtClean="0"/>
              <a:t> </a:t>
            </a:r>
            <a:r>
              <a:rPr kumimoji="1" lang="ja-JP" altLang="en-US" sz="3600" dirty="0" smtClean="0"/>
              <a:t>フライトモデル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63962" y="6191928"/>
            <a:ext cx="2722220" cy="523220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GAP-S (</a:t>
            </a:r>
            <a:r>
              <a:rPr kumimoji="1" lang="ja-JP" altLang="en-US" sz="2800" dirty="0" smtClean="0"/>
              <a:t>センサー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29322" y="428604"/>
            <a:ext cx="2119491" cy="523220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GAP-P (</a:t>
            </a:r>
            <a:r>
              <a:rPr lang="ja-JP" altLang="en-US" sz="2800" dirty="0" smtClean="0"/>
              <a:t>電源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pic>
        <p:nvPicPr>
          <p:cNvPr id="7" name="図 6" descr="IMG_28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2174" y="5262248"/>
            <a:ext cx="1987875" cy="1490906"/>
          </a:xfrm>
          <a:prstGeom prst="rect">
            <a:avLst/>
          </a:prstGeom>
        </p:spPr>
      </p:pic>
      <p:pic>
        <p:nvPicPr>
          <p:cNvPr id="8" name="図 7" descr="IMG_26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4782" y="3734729"/>
            <a:ext cx="2000264" cy="1500198"/>
          </a:xfrm>
          <a:prstGeom prst="rect">
            <a:avLst/>
          </a:prstGeom>
        </p:spPr>
      </p:pic>
      <p:pic>
        <p:nvPicPr>
          <p:cNvPr id="9" name="図 8" descr="IMG_27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70813" y="3730518"/>
            <a:ext cx="1979244" cy="1484432"/>
          </a:xfrm>
          <a:prstGeom prst="rect">
            <a:avLst/>
          </a:prstGeom>
        </p:spPr>
      </p:pic>
      <p:pic>
        <p:nvPicPr>
          <p:cNvPr id="10" name="図 9" descr="IMG_26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78880" y="5256965"/>
            <a:ext cx="1976430" cy="1482323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>
            <a:off x="5643570" y="3571876"/>
            <a:ext cx="242889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222138" y="3345420"/>
            <a:ext cx="120738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6cm,  160g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1071538" y="4929198"/>
            <a:ext cx="292895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785918" y="4774180"/>
            <a:ext cx="150019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20 cm,  3700g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IMG_32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42852"/>
            <a:ext cx="4333884" cy="3250414"/>
          </a:xfrm>
          <a:prstGeom prst="rect">
            <a:avLst/>
          </a:prstGeom>
        </p:spPr>
      </p:pic>
      <p:pic>
        <p:nvPicPr>
          <p:cNvPr id="4" name="図 3" descr="IMG_3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142851"/>
            <a:ext cx="4357718" cy="3268289"/>
          </a:xfrm>
          <a:prstGeom prst="rect">
            <a:avLst/>
          </a:prstGeom>
        </p:spPr>
      </p:pic>
      <p:pic>
        <p:nvPicPr>
          <p:cNvPr id="5" name="図 4" descr="IMG_33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172" y="3520424"/>
            <a:ext cx="4333861" cy="325039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428728" y="3000372"/>
            <a:ext cx="18004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膜展開機構周辺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15008" y="3000372"/>
            <a:ext cx="20313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膜展開機構制御系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14414" y="6345816"/>
            <a:ext cx="20457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GAP</a:t>
            </a:r>
            <a:r>
              <a:rPr kumimoji="1" lang="ja-JP" altLang="en-US" dirty="0" smtClean="0"/>
              <a:t>取り付けデッキ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 rot="5400000" flipH="1" flipV="1">
            <a:off x="5496148" y="5626890"/>
            <a:ext cx="702238" cy="73561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rot="10800000" flipV="1">
            <a:off x="7786710" y="3929066"/>
            <a:ext cx="642942" cy="28575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 descr="IMG_34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4396" y="3500453"/>
            <a:ext cx="4333884" cy="3250413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5786446" y="6342192"/>
            <a:ext cx="20313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反太陽面側の様子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86380" y="4345552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GAP </a:t>
            </a:r>
            <a:r>
              <a:rPr kumimoji="1" lang="ja-JP" altLang="en-US" dirty="0" smtClean="0">
                <a:solidFill>
                  <a:schemeClr val="bg1"/>
                </a:solidFill>
              </a:rPr>
              <a:t>放熱面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286644" y="5202808"/>
            <a:ext cx="15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アンテナ</a:t>
            </a:r>
            <a:r>
              <a:rPr kumimoji="1" lang="en-US" altLang="ja-JP" dirty="0" smtClean="0">
                <a:solidFill>
                  <a:schemeClr val="bg1"/>
                </a:solidFill>
              </a:rPr>
              <a:t>(LGA)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home\mori\project\IKAROS\キャンペーン\IKARO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8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IMG_3515.jpg"/>
          <p:cNvPicPr>
            <a:picLocks noChangeAspect="1"/>
          </p:cNvPicPr>
          <p:nvPr/>
        </p:nvPicPr>
        <p:blipFill>
          <a:blip r:embed="rId2" cstate="print"/>
          <a:srcRect l="14362" r="5851"/>
          <a:stretch>
            <a:fillRect/>
          </a:stretch>
        </p:blipFill>
        <p:spPr>
          <a:xfrm>
            <a:off x="4982388" y="1029620"/>
            <a:ext cx="3875892" cy="3643330"/>
          </a:xfrm>
          <a:prstGeom prst="rect">
            <a:avLst/>
          </a:prstGeom>
        </p:spPr>
      </p:pic>
      <p:pic>
        <p:nvPicPr>
          <p:cNvPr id="4" name="図 3" descr="IMG_3111.jpg"/>
          <p:cNvPicPr>
            <a:picLocks noChangeAspect="1"/>
          </p:cNvPicPr>
          <p:nvPr/>
        </p:nvPicPr>
        <p:blipFill>
          <a:blip r:embed="rId3" cstate="print"/>
          <a:srcRect t="2861"/>
          <a:stretch>
            <a:fillRect/>
          </a:stretch>
        </p:blipFill>
        <p:spPr>
          <a:xfrm>
            <a:off x="214470" y="1005472"/>
            <a:ext cx="2286000" cy="2960796"/>
          </a:xfrm>
          <a:prstGeom prst="rect">
            <a:avLst/>
          </a:prstGeom>
        </p:spPr>
      </p:pic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214282" y="4042801"/>
          <a:ext cx="4532314" cy="14630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648806"/>
                <a:gridCol w="1406589"/>
                <a:gridCol w="1476919"/>
              </a:tblGrid>
              <a:tr h="357933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試験レベル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XY</a:t>
                      </a:r>
                      <a:r>
                        <a:rPr kumimoji="1" lang="ja-JP" altLang="en-US" sz="1800" dirty="0" smtClean="0"/>
                        <a:t>軸 </a:t>
                      </a:r>
                      <a:r>
                        <a:rPr kumimoji="1" lang="en-US" altLang="ja-JP" sz="1800" dirty="0" smtClean="0"/>
                        <a:t>(</a:t>
                      </a:r>
                      <a:r>
                        <a:rPr kumimoji="1" lang="ja-JP" altLang="en-US" sz="1800" dirty="0" smtClean="0"/>
                        <a:t>面内</a:t>
                      </a:r>
                      <a:r>
                        <a:rPr kumimoji="1" lang="en-US" altLang="ja-JP" sz="1800" dirty="0" smtClean="0"/>
                        <a:t>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Z</a:t>
                      </a:r>
                      <a:r>
                        <a:rPr kumimoji="1" lang="ja-JP" altLang="en-US" sz="1800" dirty="0" smtClean="0"/>
                        <a:t>軸 </a:t>
                      </a:r>
                      <a:r>
                        <a:rPr kumimoji="1" lang="en-US" altLang="ja-JP" sz="1800" dirty="0" smtClean="0"/>
                        <a:t>(</a:t>
                      </a:r>
                      <a:r>
                        <a:rPr kumimoji="1" lang="ja-JP" altLang="en-US" sz="1800" dirty="0" smtClean="0"/>
                        <a:t>面外</a:t>
                      </a:r>
                      <a:r>
                        <a:rPr kumimoji="1" lang="en-US" altLang="ja-JP" sz="1800" dirty="0" smtClean="0"/>
                        <a:t>)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57933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ランダム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6.1 </a:t>
                      </a:r>
                      <a:r>
                        <a:rPr kumimoji="1" lang="en-US" altLang="ja-JP" sz="1800" dirty="0" err="1" smtClean="0"/>
                        <a:t>Grms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7.8 </a:t>
                      </a:r>
                      <a:r>
                        <a:rPr kumimoji="1" lang="en-US" altLang="ja-JP" sz="1800" dirty="0" err="1" smtClean="0"/>
                        <a:t>Grms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57933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正弦波</a:t>
                      </a:r>
                      <a:r>
                        <a:rPr kumimoji="1" lang="ja-JP" altLang="en-US" sz="1800" baseline="0" dirty="0" smtClean="0"/>
                        <a:t> </a:t>
                      </a:r>
                      <a:r>
                        <a:rPr kumimoji="1" lang="en-US" altLang="ja-JP" sz="1400" baseline="0" dirty="0" smtClean="0"/>
                        <a:t>(&lt; 100Hz)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12 </a:t>
                      </a:r>
                      <a:r>
                        <a:rPr kumimoji="1" lang="en-US" altLang="ja-JP" sz="1800" dirty="0" err="1" smtClean="0"/>
                        <a:t>Grms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12 </a:t>
                      </a:r>
                      <a:r>
                        <a:rPr kumimoji="1" lang="en-US" altLang="ja-JP" sz="1800" dirty="0" err="1" smtClean="0"/>
                        <a:t>Grms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57933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衝撃試験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1000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baseline="0" dirty="0" err="1" smtClean="0"/>
                        <a:t>Gsrs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1000 </a:t>
                      </a:r>
                      <a:r>
                        <a:rPr kumimoji="1" lang="en-US" altLang="ja-JP" sz="1800" dirty="0" err="1" smtClean="0"/>
                        <a:t>Gsrs</a:t>
                      </a:r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図 5" descr="CIMG1461.JPG"/>
          <p:cNvPicPr>
            <a:picLocks noChangeAspect="1"/>
          </p:cNvPicPr>
          <p:nvPr/>
        </p:nvPicPr>
        <p:blipFill>
          <a:blip r:embed="rId4" cstate="print"/>
          <a:srcRect l="1408"/>
          <a:stretch>
            <a:fillRect/>
          </a:stretch>
        </p:blipFill>
        <p:spPr>
          <a:xfrm rot="5400000">
            <a:off x="2163373" y="1368951"/>
            <a:ext cx="2949424" cy="224366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42844" y="2142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振動試験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57752" y="21429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熱真空</a:t>
            </a:r>
            <a:r>
              <a:rPr kumimoji="1" lang="ja-JP" altLang="en-US" sz="3200" dirty="0" smtClean="0"/>
              <a:t>試験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70171" y="4720248"/>
            <a:ext cx="3388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2009/11/14 – 11/24</a:t>
            </a:r>
          </a:p>
          <a:p>
            <a:r>
              <a:rPr lang="en-US" altLang="ja-JP" dirty="0" smtClean="0"/>
              <a:t>HOT </a:t>
            </a:r>
            <a:r>
              <a:rPr lang="ja-JP" altLang="en-US" dirty="0" smtClean="0"/>
              <a:t>モード   </a:t>
            </a:r>
            <a:r>
              <a:rPr lang="en-US" altLang="ja-JP" dirty="0" smtClean="0"/>
              <a:t>(GAP ON,  HTR </a:t>
            </a:r>
            <a:r>
              <a:rPr lang="ja-JP" altLang="en-US" dirty="0" smtClean="0"/>
              <a:t>制御</a:t>
            </a:r>
            <a:r>
              <a:rPr lang="en-US" altLang="ja-JP" dirty="0" smtClean="0"/>
              <a:t>)</a:t>
            </a:r>
          </a:p>
          <a:p>
            <a:r>
              <a:rPr kumimoji="1" lang="en-US" altLang="ja-JP" dirty="0" smtClean="0"/>
              <a:t>COLD </a:t>
            </a:r>
            <a:r>
              <a:rPr kumimoji="1" lang="ja-JP" altLang="en-US" dirty="0" smtClean="0"/>
              <a:t>モード </a:t>
            </a:r>
            <a:r>
              <a:rPr kumimoji="1" lang="en-US" altLang="ja-JP" dirty="0" smtClean="0"/>
              <a:t>(GAP OFF,  HTR </a:t>
            </a:r>
            <a:r>
              <a:rPr kumimoji="1" lang="ja-JP" altLang="en-US" dirty="0" smtClean="0"/>
              <a:t>制御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4282" y="5854503"/>
            <a:ext cx="4458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衝撃</a:t>
            </a:r>
            <a:r>
              <a:rPr kumimoji="1" lang="ja-JP" altLang="en-US" dirty="0" smtClean="0"/>
              <a:t>試験は非常に苦労したが、</a:t>
            </a:r>
            <a:endParaRPr kumimoji="1" lang="en-US" altLang="ja-JP" dirty="0" smtClean="0"/>
          </a:p>
          <a:p>
            <a:r>
              <a:rPr lang="ja-JP" altLang="en-US" dirty="0" smtClean="0"/>
              <a:t>筐体の強化、緩衝剤・接着剤の工夫でクリア</a:t>
            </a:r>
            <a:endParaRPr kumimoji="1" lang="en-US" altLang="ja-JP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13958" y="5851114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単体レベルで熱サイクル、真空試験を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行っていたので熱真空試験は</a:t>
            </a:r>
            <a:r>
              <a:rPr kumimoji="1" lang="en-US" altLang="ja-JP" dirty="0" smtClean="0"/>
              <a:t>OK 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5" descr="Screenshot2.png"/>
          <p:cNvPicPr>
            <a:picLocks noChangeAspect="1"/>
          </p:cNvPicPr>
          <p:nvPr/>
        </p:nvPicPr>
        <p:blipFill>
          <a:blip r:embed="rId2" cstate="print"/>
          <a:srcRect t="6976"/>
          <a:stretch>
            <a:fillRect/>
          </a:stretch>
        </p:blipFill>
        <p:spPr bwMode="auto">
          <a:xfrm>
            <a:off x="3690604" y="3643314"/>
            <a:ext cx="5429288" cy="27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図 4" descr="GAPQL1.gif"/>
          <p:cNvPicPr>
            <a:picLocks noChangeAspect="1"/>
          </p:cNvPicPr>
          <p:nvPr/>
        </p:nvPicPr>
        <p:blipFill>
          <a:blip r:embed="rId3" cstate="print"/>
          <a:srcRect b="11363"/>
          <a:stretch>
            <a:fillRect/>
          </a:stretch>
        </p:blipFill>
        <p:spPr bwMode="auto">
          <a:xfrm>
            <a:off x="4270482" y="142852"/>
            <a:ext cx="4857784" cy="344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42844" y="2142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電気</a:t>
            </a:r>
            <a:r>
              <a:rPr kumimoji="1" lang="ja-JP" altLang="en-US" sz="3200" dirty="0" smtClean="0"/>
              <a:t>試験</a:t>
            </a:r>
            <a:endParaRPr kumimoji="1" lang="ja-JP" altLang="en-US" sz="3200" dirty="0"/>
          </a:p>
        </p:txBody>
      </p:sp>
      <p:pic>
        <p:nvPicPr>
          <p:cNvPr id="7" name="図 6" descr="CIMG05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52630"/>
            <a:ext cx="3643306" cy="273247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14282" y="1091312"/>
            <a:ext cx="3929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7/</a:t>
            </a:r>
            <a:r>
              <a:rPr lang="en-US" altLang="ja-JP" sz="2000" dirty="0" smtClean="0"/>
              <a:t>29 </a:t>
            </a:r>
            <a:r>
              <a:rPr lang="ja-JP" altLang="en-US" sz="2000" dirty="0" smtClean="0"/>
              <a:t>の初期</a:t>
            </a:r>
            <a:r>
              <a:rPr kumimoji="1" lang="ja-JP" altLang="en-US" sz="2000" dirty="0" smtClean="0"/>
              <a:t>電気噛み合わせから、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3/15 </a:t>
            </a:r>
            <a:r>
              <a:rPr lang="ja-JP" altLang="en-US" sz="2000" dirty="0" smtClean="0"/>
              <a:t>の最終電気試験まで。</a:t>
            </a:r>
            <a:endParaRPr lang="en-US" altLang="ja-JP" sz="20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2590" y="2034123"/>
            <a:ext cx="39741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■ </a:t>
            </a:r>
            <a:r>
              <a:rPr lang="en-US" altLang="ja-JP" sz="2000" dirty="0" smtClean="0"/>
              <a:t>QL </a:t>
            </a:r>
            <a:r>
              <a:rPr lang="ja-JP" altLang="en-US" sz="2000" dirty="0" smtClean="0"/>
              <a:t>の整備 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ゼロから作った</a:t>
            </a:r>
            <a:r>
              <a:rPr lang="en-US" altLang="ja-JP" sz="2000" dirty="0" smtClean="0"/>
              <a:t>) </a:t>
            </a:r>
          </a:p>
          <a:p>
            <a:r>
              <a:rPr lang="ja-JP" altLang="en-US" sz="2000" dirty="0" smtClean="0"/>
              <a:t>■ </a:t>
            </a:r>
            <a:r>
              <a:rPr kumimoji="1" lang="ja-JP" altLang="en-US" sz="2000" dirty="0" smtClean="0"/>
              <a:t>全コマンドと機能の詳細確認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■ 他機器との干渉等のチェック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■ 不測の事態を想定した運用模擬</a:t>
            </a:r>
            <a:endParaRPr kumimoji="1" lang="en-US" altLang="ja-JP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25178</TotalTime>
  <Words>706</Words>
  <Application>Microsoft Office PowerPoint</Application>
  <PresentationFormat>画面に合わせる (4:3)</PresentationFormat>
  <Paragraphs>182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yonetoku</dc:creator>
  <cp:lastModifiedBy>yonetoku</cp:lastModifiedBy>
  <cp:revision>480</cp:revision>
  <dcterms:created xsi:type="dcterms:W3CDTF">2008-03-11T12:24:58Z</dcterms:created>
  <dcterms:modified xsi:type="dcterms:W3CDTF">2010-03-31T08:42:57Z</dcterms:modified>
</cp:coreProperties>
</file>