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61" r:id="rId5"/>
    <p:sldId id="273" r:id="rId6"/>
    <p:sldId id="257" r:id="rId7"/>
    <p:sldId id="268" r:id="rId8"/>
    <p:sldId id="266" r:id="rId9"/>
    <p:sldId id="27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4660"/>
  </p:normalViewPr>
  <p:slideViewPr>
    <p:cSldViewPr>
      <p:cViewPr>
        <p:scale>
          <a:sx n="60" d="100"/>
          <a:sy n="60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E064F-0057-4AB2-816A-2E8531F25E53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8596" y="549172"/>
            <a:ext cx="835677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/>
              <a:t>　ソーラーセイル実証機による　</a:t>
            </a:r>
            <a:endParaRPr lang="en-US" altLang="ja-JP" sz="4800" dirty="0" smtClean="0"/>
          </a:p>
          <a:p>
            <a:pPr algn="ctr"/>
            <a:r>
              <a:rPr lang="ja-JP" altLang="en-US" sz="4800" dirty="0" smtClean="0"/>
              <a:t>ガンマ線バースト偏光観測</a:t>
            </a:r>
            <a:endParaRPr kumimoji="1" lang="en-US" altLang="ja-JP" sz="4800" dirty="0" smtClean="0"/>
          </a:p>
          <a:p>
            <a:pPr algn="ctr"/>
            <a:r>
              <a:rPr lang="en-US" altLang="ja-JP" sz="48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3600" dirty="0" err="1" smtClean="0"/>
              <a:t>mma</a:t>
            </a:r>
            <a:r>
              <a:rPr lang="en-US" altLang="ja-JP" sz="3600" dirty="0" smtClean="0"/>
              <a:t>-ray burst 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3600" dirty="0" err="1" smtClean="0"/>
              <a:t>olarimeter</a:t>
            </a:r>
            <a:r>
              <a:rPr lang="en-US" altLang="ja-JP" sz="3600" dirty="0" smtClean="0"/>
              <a:t> : </a:t>
            </a:r>
            <a:r>
              <a:rPr lang="en-US" altLang="ja-JP" sz="4800" dirty="0" smtClean="0">
                <a:solidFill>
                  <a:srgbClr val="FF0000"/>
                </a:solidFill>
              </a:rPr>
              <a:t>GAP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596" y="2928934"/>
            <a:ext cx="2927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/>
              <a:t>GAP </a:t>
            </a:r>
            <a:r>
              <a:rPr kumimoji="1" lang="ja-JP" altLang="en-US" sz="4400" b="1" dirty="0" smtClean="0"/>
              <a:t>チーム</a:t>
            </a:r>
            <a:endParaRPr kumimoji="1" lang="ja-JP" altLang="en-US" sz="4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3714752"/>
            <a:ext cx="78726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米徳大輔、村上敏夫、藤本龍一、青山有加、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江村尚美、児玉芳樹、</a:t>
            </a:r>
            <a:r>
              <a:rPr lang="ja-JP" altLang="en-US" sz="3200" b="1" dirty="0" smtClean="0"/>
              <a:t>藤本大史</a:t>
            </a:r>
            <a:r>
              <a:rPr kumimoji="1" lang="ja-JP" altLang="en-US" sz="3200" b="1" dirty="0" smtClean="0"/>
              <a:t>（金沢大学）</a:t>
            </a:r>
            <a:endParaRPr kumimoji="1" lang="en-US" altLang="ja-JP" sz="3200" b="1" dirty="0" smtClean="0"/>
          </a:p>
          <a:p>
            <a:r>
              <a:rPr lang="ja-JP" altLang="en-US" sz="3200" b="1" dirty="0" smtClean="0"/>
              <a:t>郡司修一、門叶冬樹、</a:t>
            </a:r>
            <a:endParaRPr lang="en-US" altLang="ja-JP" sz="3200" b="1" dirty="0" smtClean="0"/>
          </a:p>
          <a:p>
            <a:r>
              <a:rPr lang="ja-JP" altLang="en-US" sz="3200" b="1" dirty="0" smtClean="0"/>
              <a:t>岸本</a:t>
            </a:r>
            <a:r>
              <a:rPr lang="ja-JP" altLang="en-US" sz="3200" b="1" dirty="0" smtClean="0">
                <a:latin typeface="Calibri" pitchFamily="34" charset="0"/>
              </a:rPr>
              <a:t>佑二、菅野　  誠</a:t>
            </a:r>
            <a:r>
              <a:rPr lang="ja-JP" altLang="en-US" sz="3200" b="1" dirty="0" smtClean="0"/>
              <a:t>　（山形大学）</a:t>
            </a:r>
            <a:endParaRPr lang="en-US" altLang="ja-JP" sz="3200" b="1" dirty="0" smtClean="0"/>
          </a:p>
          <a:p>
            <a:r>
              <a:rPr kumimoji="1" lang="ja-JP" altLang="en-US" sz="3200" b="1" dirty="0" smtClean="0"/>
              <a:t>三原建弘　（理研）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3240" y="6286520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日本天文学会</a:t>
            </a:r>
            <a:r>
              <a:rPr lang="en-US" altLang="ja-JP" sz="2400" dirty="0" smtClean="0"/>
              <a:t>2008</a:t>
            </a:r>
            <a:r>
              <a:rPr lang="ja-JP" altLang="en-US" sz="2400" dirty="0" smtClean="0"/>
              <a:t>年春季年会（</a:t>
            </a:r>
            <a:r>
              <a:rPr lang="en-US" altLang="ja-JP" sz="2400" dirty="0" smtClean="0"/>
              <a:t>2008/03/26 </a:t>
            </a:r>
            <a:r>
              <a:rPr lang="ja-JP" altLang="en-US" sz="2400" dirty="0" smtClean="0"/>
              <a:t>）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4315538" y="-24"/>
            <a:ext cx="4831635" cy="4643470"/>
            <a:chOff x="4315538" y="785794"/>
            <a:chExt cx="4831635" cy="464347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5538" y="785794"/>
              <a:ext cx="4831635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072066" y="3482990"/>
              <a:ext cx="571504" cy="400110"/>
            </a:xfrm>
            <a:prstGeom prst="rect">
              <a:avLst/>
            </a:prstGeom>
            <a:noFill/>
            <a:ln w="9525">
              <a:solidFill>
                <a:srgbClr val="0066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6666"/>
                  </a:solidFill>
                </a:rPr>
                <a:t> </a:t>
              </a:r>
              <a:r>
                <a:rPr lang="en-US" altLang="ja-JP" sz="2000" b="1" dirty="0" err="1" smtClean="0">
                  <a:solidFill>
                    <a:srgbClr val="006666"/>
                  </a:solidFill>
                </a:rPr>
                <a:t>νF</a:t>
              </a:r>
              <a:r>
                <a:rPr lang="en-US" altLang="ja-JP" sz="2000" b="1" baseline="-25000" dirty="0" err="1" smtClean="0">
                  <a:solidFill>
                    <a:srgbClr val="006666"/>
                  </a:solidFill>
                </a:rPr>
                <a:t>ν</a:t>
              </a:r>
              <a:r>
                <a:rPr lang="en-US" altLang="ja-JP" sz="2000" b="1" baseline="-25000" dirty="0" smtClean="0">
                  <a:solidFill>
                    <a:srgbClr val="006666"/>
                  </a:solidFill>
                </a:rPr>
                <a:t>  </a:t>
              </a:r>
              <a:endParaRPr lang="en-US" altLang="ja-JP" sz="2000" b="1" baseline="-25000" dirty="0">
                <a:solidFill>
                  <a:srgbClr val="006666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203839" y="1214422"/>
              <a:ext cx="1368425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846912" y="1847848"/>
              <a:ext cx="1296988" cy="13668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6194423" y="987440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α 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634285" y="2139965"/>
              <a:ext cx="1036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</a:rPr>
                <a:t>∝ E</a:t>
              </a:r>
              <a:r>
                <a:rPr lang="en-US" altLang="ja-JP" sz="2400" baseline="30000">
                  <a:solidFill>
                    <a:srgbClr val="FF0000"/>
                  </a:solidFill>
                </a:rPr>
                <a:t>β 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6770685" y="3643314"/>
              <a:ext cx="0" cy="7921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5526085" y="4572008"/>
              <a:ext cx="24495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b="1">
                  <a:solidFill>
                    <a:srgbClr val="FF0000"/>
                  </a:solidFill>
                </a:rPr>
                <a:t>ピークエネルギー </a:t>
              </a:r>
              <a:r>
                <a:rPr lang="en-US" altLang="ja-JP" b="1">
                  <a:solidFill>
                    <a:srgbClr val="FF0000"/>
                  </a:solidFill>
                </a:rPr>
                <a:t>(Ep) </a:t>
              </a:r>
            </a:p>
          </p:txBody>
        </p:sp>
      </p:grp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07945"/>
            <a:ext cx="4394199" cy="792163"/>
          </a:xfrm>
        </p:spPr>
        <p:txBody>
          <a:bodyPr/>
          <a:lstStyle/>
          <a:p>
            <a:r>
              <a:rPr lang="ja-JP" altLang="en-US" sz="4000" b="1" dirty="0" smtClean="0">
                <a:solidFill>
                  <a:srgbClr val="006600"/>
                </a:solidFill>
              </a:rPr>
              <a:t>ガンマ線バースト </a:t>
            </a:r>
            <a:r>
              <a:rPr lang="en-US" altLang="ja-JP" sz="4000" b="1" dirty="0" smtClean="0">
                <a:solidFill>
                  <a:srgbClr val="006600"/>
                </a:solidFill>
              </a:rPr>
              <a:t> </a:t>
            </a:r>
            <a:r>
              <a:rPr lang="ja-JP" altLang="en-US" sz="4000" b="1" dirty="0" smtClean="0">
                <a:solidFill>
                  <a:srgbClr val="006600"/>
                </a:solidFill>
              </a:rPr>
              <a:t>　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50829" y="1129385"/>
            <a:ext cx="4378295" cy="3371185"/>
            <a:chOff x="0" y="843633"/>
            <a:chExt cx="4378295" cy="3371185"/>
          </a:xfrm>
        </p:grpSpPr>
        <p:pic>
          <p:nvPicPr>
            <p:cNvPr id="17423" name="Picture 9" descr="9901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43633"/>
              <a:ext cx="4378295" cy="337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500034" y="963532"/>
              <a:ext cx="785817" cy="2857520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3286116" y="963532"/>
              <a:ext cx="936625" cy="2875808"/>
            </a:xfrm>
            <a:prstGeom prst="rect">
              <a:avLst/>
            </a:prstGeom>
            <a:solidFill>
              <a:srgbClr val="FF99FF">
                <a:alpha val="29804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-142114" y="2392600"/>
              <a:ext cx="2856726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1838977" y="2392904"/>
              <a:ext cx="2857521" cy="15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>
            <a:off x="329407" y="4714884"/>
            <a:ext cx="852887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ものエネルギーを数</a:t>
            </a:r>
            <a:r>
              <a:rPr kumimoji="1" lang="en-US" altLang="ja-JP" sz="2800" b="1" dirty="0" smtClean="0"/>
              <a:t>10</a:t>
            </a:r>
            <a:r>
              <a:rPr kumimoji="1" lang="ja-JP" altLang="en-US" sz="2800" b="1" dirty="0" smtClean="0"/>
              <a:t>秒間のガンマ線放射で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 一気に</a:t>
            </a:r>
            <a:r>
              <a:rPr kumimoji="1" lang="ja-JP" altLang="en-US" sz="2800" b="1" dirty="0" smtClean="0"/>
              <a:t>解放する</a:t>
            </a:r>
            <a:r>
              <a:rPr lang="ja-JP" altLang="en-US" sz="2800" b="1" dirty="0" smtClean="0"/>
              <a:t>宇宙最大の爆発現象</a:t>
            </a:r>
            <a:endParaRPr kumimoji="1" lang="ja-JP" altLang="en-US" sz="28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45369" y="5832479"/>
            <a:ext cx="2997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/>
              <a:t>相対論的衝撃波</a:t>
            </a:r>
            <a:endParaRPr lang="en-US" altLang="ja-JP" sz="2800" b="1" dirty="0" smtClean="0"/>
          </a:p>
          <a:p>
            <a:pPr algn="ctr"/>
            <a:r>
              <a:rPr kumimoji="1" lang="ja-JP" altLang="en-US" sz="2800" b="1" dirty="0" smtClean="0"/>
              <a:t>シンクロトロン放射</a:t>
            </a:r>
            <a:endParaRPr kumimoji="1" lang="ja-JP" altLang="en-US" sz="28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71868" y="542926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/>
              <a:t>？</a:t>
            </a:r>
            <a:endParaRPr kumimoji="1" lang="ja-JP" altLang="en-US" sz="96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72066" y="5997379"/>
            <a:ext cx="373531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ガンマ線偏光観測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1406" y="152400"/>
            <a:ext cx="8072494" cy="77627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b="1" dirty="0">
                <a:solidFill>
                  <a:srgbClr val="006600"/>
                </a:solidFill>
              </a:rPr>
              <a:t>過去の観測 </a:t>
            </a:r>
            <a:r>
              <a:rPr lang="en-US" altLang="ja-JP" sz="4000" b="1" dirty="0">
                <a:solidFill>
                  <a:srgbClr val="006600"/>
                </a:solidFill>
              </a:rPr>
              <a:t>– RHESSI </a:t>
            </a:r>
            <a:r>
              <a:rPr lang="ja-JP" altLang="en-US" sz="4000" b="1" dirty="0">
                <a:solidFill>
                  <a:srgbClr val="006600"/>
                </a:solidFill>
              </a:rPr>
              <a:t>＆ </a:t>
            </a:r>
            <a:r>
              <a:rPr lang="en-US" altLang="ja-JP" sz="4000" b="1" dirty="0">
                <a:solidFill>
                  <a:srgbClr val="006600"/>
                </a:solidFill>
              </a:rPr>
              <a:t>INTEGRAL –</a:t>
            </a:r>
            <a:r>
              <a:rPr lang="ja-JP" altLang="en-US" sz="4000" b="1" dirty="0">
                <a:solidFill>
                  <a:srgbClr val="006600"/>
                </a:solidFill>
              </a:rPr>
              <a:t>　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4282" y="4253219"/>
            <a:ext cx="8919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RHESSI : GRB021206</a:t>
            </a:r>
            <a:r>
              <a:rPr lang="ja-JP" altLang="en-US" sz="2400" dirty="0"/>
              <a:t>から、偏光度 </a:t>
            </a:r>
            <a:r>
              <a:rPr lang="en-US" altLang="ja-JP" sz="2400" b="1" dirty="0" smtClean="0">
                <a:latin typeface="Monotype Corsiva" pitchFamily="66" charset="0"/>
                <a:ea typeface="ＭＳ Ｐ明朝" pitchFamily="18" charset="-128"/>
              </a:rPr>
              <a:t>Π </a:t>
            </a:r>
            <a:r>
              <a:rPr lang="en-US" altLang="ja-JP" sz="2400" dirty="0" smtClean="0"/>
              <a:t>= </a:t>
            </a:r>
            <a:r>
              <a:rPr lang="en-US" altLang="ja-JP" sz="2400" dirty="0"/>
              <a:t>80±20% </a:t>
            </a:r>
            <a:r>
              <a:rPr lang="ja-JP" altLang="en-US" sz="2400" dirty="0" err="1"/>
              <a:t>を検</a:t>
            </a:r>
            <a:r>
              <a:rPr lang="ja-JP" altLang="en-US" sz="2400" dirty="0"/>
              <a:t>出 </a:t>
            </a:r>
            <a:r>
              <a:rPr lang="en-US" altLang="ja-JP" sz="2400" dirty="0"/>
              <a:t>(0.15 – 2 </a:t>
            </a:r>
            <a:r>
              <a:rPr lang="en-US" altLang="ja-JP" sz="2400" dirty="0" err="1"/>
              <a:t>MeV</a:t>
            </a:r>
            <a:r>
              <a:rPr lang="en-US" altLang="ja-JP" sz="2400" dirty="0"/>
              <a:t>)</a:t>
            </a:r>
          </a:p>
        </p:txBody>
      </p:sp>
      <p:pic>
        <p:nvPicPr>
          <p:cNvPr id="24579" name="Picture 3" descr="RHESSI-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016302"/>
            <a:ext cx="4046538" cy="3035300"/>
          </a:xfrm>
          <a:prstGeom prst="rect">
            <a:avLst/>
          </a:prstGeom>
          <a:noFill/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39750" y="3608690"/>
            <a:ext cx="83324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RHESSI</a:t>
            </a:r>
            <a:endParaRPr lang="en-US" altLang="ja-JP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003800" y="979789"/>
            <a:ext cx="3567113" cy="3136900"/>
            <a:chOff x="3152" y="708"/>
            <a:chExt cx="2247" cy="1976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2" y="708"/>
              <a:ext cx="2247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188" y="2364"/>
              <a:ext cx="100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INTEGRAL (</a:t>
              </a:r>
              <a:r>
                <a:rPr lang="en-US" altLang="ja-JP" dirty="0" smtClean="0"/>
                <a:t>SPI)</a:t>
              </a:r>
              <a:endParaRPr lang="en-US" altLang="ja-JP" dirty="0"/>
            </a:p>
          </p:txBody>
        </p:sp>
      </p:grp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571604" y="4907264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4282" y="5110475"/>
            <a:ext cx="7365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INTEGRAL : </a:t>
            </a:r>
            <a:r>
              <a:rPr lang="en-US" altLang="ja-JP" sz="2400" b="1" dirty="0" smtClean="0">
                <a:latin typeface="Monotype Corsiva" pitchFamily="66" charset="0"/>
                <a:ea typeface="ＭＳ Ｐ明朝" pitchFamily="18" charset="-128"/>
              </a:rPr>
              <a:t>Π</a:t>
            </a:r>
            <a:r>
              <a:rPr lang="ja-JP" altLang="en-US" sz="2400" b="1" dirty="0" smtClean="0">
                <a:latin typeface="Monotype Corsiva" pitchFamily="66" charset="0"/>
                <a:ea typeface="ＭＳ Ｐ明朝" pitchFamily="18" charset="-128"/>
              </a:rPr>
              <a:t> </a:t>
            </a:r>
            <a:r>
              <a:rPr lang="en-US" altLang="ja-JP" sz="2400" dirty="0" smtClean="0"/>
              <a:t>= </a:t>
            </a:r>
            <a:r>
              <a:rPr lang="en-US" altLang="ja-JP" sz="2400" dirty="0"/>
              <a:t>63±31% </a:t>
            </a:r>
            <a:r>
              <a:rPr lang="en-US" altLang="ja-JP" sz="2400" dirty="0" smtClean="0"/>
              <a:t>( &lt; 3σ </a:t>
            </a:r>
            <a:r>
              <a:rPr lang="ja-JP" altLang="en-US" sz="2400" dirty="0" err="1"/>
              <a:t>の検</a:t>
            </a:r>
            <a:r>
              <a:rPr lang="ja-JP" altLang="en-US" sz="2400" dirty="0" smtClean="0"/>
              <a:t>出</a:t>
            </a:r>
            <a:r>
              <a:rPr lang="en-US" altLang="ja-JP" sz="2400" dirty="0" smtClean="0"/>
              <a:t>)</a:t>
            </a:r>
            <a:r>
              <a:rPr lang="ja-JP" altLang="en-US" sz="2400" dirty="0"/>
              <a:t>　</a:t>
            </a:r>
            <a:r>
              <a:rPr lang="en-US" altLang="ja-JP" sz="2400" dirty="0"/>
              <a:t>(100 – 350 </a:t>
            </a:r>
            <a:r>
              <a:rPr lang="en-US" altLang="ja-JP" sz="2400" dirty="0" err="1"/>
              <a:t>keV</a:t>
            </a:r>
            <a:r>
              <a:rPr lang="en-US" altLang="ja-JP" sz="2400" dirty="0"/>
              <a:t>)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79123" y="4753285"/>
            <a:ext cx="6915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/>
              <a:t>コインシデンスが</a:t>
            </a:r>
            <a:r>
              <a:rPr lang="ja-JP" altLang="en-US" dirty="0"/>
              <a:t>取れておらず、独立な解析からは検出できなかった。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571604" y="575498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128816" y="5589889"/>
            <a:ext cx="640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/>
              <a:t>複雑なパターンのため検出器の系統誤差を定義できない。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08352"/>
            <a:ext cx="331311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00034" y="6182045"/>
            <a:ext cx="839524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400" b="1" dirty="0"/>
              <a:t>幾何学的形状が簡単で</a:t>
            </a:r>
            <a:r>
              <a:rPr lang="ja-JP" altLang="en-US" sz="2400" b="1" dirty="0" smtClean="0"/>
              <a:t>、同期</a:t>
            </a:r>
            <a:r>
              <a:rPr lang="ja-JP" altLang="en-US" sz="2400" b="1" dirty="0"/>
              <a:t>イベントを処理</a:t>
            </a:r>
            <a:r>
              <a:rPr lang="ja-JP" altLang="en-US" sz="2400" b="1" dirty="0" smtClean="0"/>
              <a:t>できること</a:t>
            </a:r>
            <a:r>
              <a:rPr lang="ja-JP" altLang="en-US" sz="2400" b="1" dirty="0"/>
              <a:t>が重要。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142844" y="60309"/>
            <a:ext cx="6500858" cy="939799"/>
          </a:xfrm>
        </p:spPr>
        <p:txBody>
          <a:bodyPr>
            <a:noAutofit/>
          </a:bodyPr>
          <a:lstStyle/>
          <a:p>
            <a:pPr algn="l" eaLnBrk="1" hangingPunct="1"/>
            <a:r>
              <a:rPr lang="ja-JP" altLang="en-US" sz="3600" b="1" dirty="0" smtClean="0">
                <a:solidFill>
                  <a:srgbClr val="006600"/>
                </a:solidFill>
              </a:rPr>
              <a:t>小型ソーラー電力セイル実証機</a:t>
            </a:r>
          </a:p>
        </p:txBody>
      </p:sp>
      <p:sp>
        <p:nvSpPr>
          <p:cNvPr id="18436" name="テキスト ボックス 2"/>
          <p:cNvSpPr txBox="1">
            <a:spLocks noChangeArrowheads="1"/>
          </p:cNvSpPr>
          <p:nvPr/>
        </p:nvSpPr>
        <p:spPr bwMode="auto">
          <a:xfrm>
            <a:off x="71406" y="4214818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  <a:buFont typeface="Wingdings" pitchFamily="2" charset="2"/>
              <a:buChar char="n"/>
            </a:pPr>
            <a:r>
              <a:rPr lang="ja-JP" altLang="en-US" sz="2400" dirty="0" smtClean="0"/>
              <a:t> ガンマ線バースト偏光計（</a:t>
            </a:r>
            <a:r>
              <a:rPr lang="en-US" altLang="ja-JP" sz="2400" dirty="0" smtClean="0"/>
              <a:t>GAP</a:t>
            </a:r>
            <a:r>
              <a:rPr lang="ja-JP" altLang="en-US" sz="2400" dirty="0" smtClean="0"/>
              <a:t>）　</a:t>
            </a:r>
            <a:r>
              <a:rPr lang="en-US" altLang="ja-JP" sz="2400" dirty="0" smtClean="0"/>
              <a:t>… </a:t>
            </a:r>
            <a:r>
              <a:rPr lang="ja-JP" altLang="en-US" sz="2400" dirty="0" smtClean="0"/>
              <a:t>旧モデルとの主な違い</a:t>
            </a:r>
            <a:endParaRPr lang="en-US" altLang="ja-JP" sz="2400" dirty="0"/>
          </a:p>
        </p:txBody>
      </p:sp>
      <p:pic>
        <p:nvPicPr>
          <p:cNvPr id="15366" name="図 9" descr="sa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16231"/>
            <a:ext cx="4000528" cy="29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1406" y="1214422"/>
            <a:ext cx="48734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2400" dirty="0" smtClean="0"/>
              <a:t> 宇宙空間で直径 </a:t>
            </a:r>
            <a:r>
              <a:rPr lang="en-US" altLang="ja-JP" sz="2400" dirty="0" smtClean="0"/>
              <a:t>20m </a:t>
            </a:r>
            <a:r>
              <a:rPr lang="ja-JP" altLang="en-US" sz="2400" dirty="0" smtClean="0"/>
              <a:t>の帆を展開</a:t>
            </a:r>
            <a:endParaRPr kumimoji="1" lang="en-US" altLang="ja-JP" sz="24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400" dirty="0" smtClean="0"/>
              <a:t> 太陽からの輻射圧を受け、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    光子の運動量を推進力に変える</a:t>
            </a:r>
            <a:endParaRPr lang="en-US" altLang="ja-JP" sz="24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2010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月に </a:t>
            </a:r>
            <a:r>
              <a:rPr kumimoji="1" lang="en-US" altLang="ja-JP" sz="2400" dirty="0" smtClean="0"/>
              <a:t>H2A </a:t>
            </a:r>
            <a:r>
              <a:rPr kumimoji="1" lang="ja-JP" altLang="en-US" sz="2400" dirty="0" smtClean="0"/>
              <a:t>ロケットで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 </a:t>
            </a:r>
            <a:r>
              <a:rPr lang="ja-JP" altLang="en-US" sz="2400" dirty="0" smtClean="0"/>
              <a:t>打ち上げ予定（相乗り）</a:t>
            </a:r>
            <a:endParaRPr lang="en-US" altLang="ja-JP" sz="24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400" dirty="0" smtClean="0"/>
              <a:t> 約 </a:t>
            </a:r>
            <a:r>
              <a:rPr kumimoji="1" lang="en-US" altLang="ja-JP" sz="2400" dirty="0" smtClean="0"/>
              <a:t>200</a:t>
            </a:r>
            <a:r>
              <a:rPr kumimoji="1" lang="ja-JP" altLang="en-US" sz="2400" dirty="0" smtClean="0"/>
              <a:t>日かけて金星に近づく</a:t>
            </a:r>
            <a:endParaRPr kumimoji="1" lang="ja-JP" altLang="en-US" sz="24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0" y="407194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07582" y="4714884"/>
            <a:ext cx="789350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重量： </a:t>
            </a:r>
            <a:r>
              <a:rPr kumimoji="1" lang="en-US" altLang="ja-JP" sz="2400" dirty="0" smtClean="0"/>
              <a:t>2.0 kg  </a:t>
            </a:r>
            <a:r>
              <a:rPr kumimoji="1" lang="ja-JP" altLang="en-US" sz="2400" dirty="0" smtClean="0"/>
              <a:t>→　</a:t>
            </a:r>
            <a:r>
              <a:rPr kumimoji="1" lang="en-US" altLang="ja-JP" sz="2400" dirty="0" smtClean="0"/>
              <a:t>3.2 kg </a:t>
            </a:r>
            <a:r>
              <a:rPr kumimoji="1" lang="ja-JP" altLang="en-US" sz="2400" dirty="0" smtClean="0"/>
              <a:t>（重量 </a:t>
            </a:r>
            <a:r>
              <a:rPr kumimoji="1" lang="en-US" altLang="ja-JP" sz="2400" dirty="0" smtClean="0"/>
              <a:t>1.6</a:t>
            </a:r>
            <a:r>
              <a:rPr kumimoji="1" lang="ja-JP" altLang="en-US" sz="2400" dirty="0" smtClean="0"/>
              <a:t>倍）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面積： 直径 </a:t>
            </a:r>
            <a:r>
              <a:rPr kumimoji="1" lang="en-US" altLang="ja-JP" sz="2400" dirty="0" smtClean="0"/>
              <a:t>10 cm </a:t>
            </a:r>
            <a:r>
              <a:rPr kumimoji="1" lang="ja-JP" altLang="en-US" sz="2400" dirty="0" smtClean="0"/>
              <a:t>相当　→　</a:t>
            </a:r>
            <a:r>
              <a:rPr lang="ja-JP" altLang="en-US" sz="2400" dirty="0" smtClean="0"/>
              <a:t>直径 </a:t>
            </a:r>
            <a:r>
              <a:rPr lang="en-US" altLang="ja-JP" sz="2400" dirty="0" smtClean="0"/>
              <a:t>14cm </a:t>
            </a:r>
            <a:r>
              <a:rPr lang="ja-JP" altLang="en-US" sz="2400" dirty="0" smtClean="0"/>
              <a:t>相当（有効面積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倍）</a:t>
            </a:r>
            <a:endParaRPr lang="en-US" altLang="ja-JP" sz="2400" dirty="0" smtClean="0"/>
          </a:p>
          <a:p>
            <a:r>
              <a:rPr lang="ja-JP" altLang="en-US" sz="2400" dirty="0" smtClean="0"/>
              <a:t>回路</a:t>
            </a:r>
            <a:r>
              <a:rPr kumimoji="1" lang="ja-JP" altLang="en-US" sz="2400" dirty="0" smtClean="0"/>
              <a:t>： </a:t>
            </a:r>
            <a:r>
              <a:rPr kumimoji="1" lang="en-US" altLang="ja-JP" sz="2400" dirty="0" smtClean="0"/>
              <a:t>VATA </a:t>
            </a:r>
            <a:r>
              <a:rPr kumimoji="1" lang="ja-JP" altLang="en-US" sz="2400" dirty="0" smtClean="0"/>
              <a:t>は使わずに </a:t>
            </a:r>
            <a:r>
              <a:rPr kumimoji="1" lang="en-US" altLang="ja-JP" sz="2400" dirty="0" smtClean="0"/>
              <a:t>discrete </a:t>
            </a:r>
            <a:r>
              <a:rPr kumimoji="1" lang="ja-JP" altLang="en-US" sz="2400" dirty="0" smtClean="0"/>
              <a:t>アンプで構成（安全設計）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</a:t>
            </a:r>
            <a:r>
              <a:rPr kumimoji="1" lang="en-US" altLang="ja-JP" sz="2400" dirty="0" smtClean="0"/>
              <a:t>CPU </a:t>
            </a:r>
            <a:r>
              <a:rPr kumimoji="1" lang="ja-JP" altLang="en-US" sz="2400" dirty="0" smtClean="0"/>
              <a:t>を搭載し複雑な処理にも対応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性能： </a:t>
            </a:r>
            <a:r>
              <a:rPr kumimoji="1" lang="en-US" altLang="ja-JP" sz="2400" dirty="0" smtClean="0"/>
              <a:t>40%</a:t>
            </a:r>
            <a:r>
              <a:rPr kumimoji="1" lang="ja-JP" altLang="en-US" sz="2400" dirty="0" smtClean="0"/>
              <a:t>偏光ならば年間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例を</a:t>
            </a:r>
            <a:r>
              <a:rPr kumimoji="1" lang="en-US" altLang="ja-JP" sz="2400" dirty="0" smtClean="0"/>
              <a:t>3σ</a:t>
            </a:r>
            <a:r>
              <a:rPr kumimoji="1" lang="ja-JP" altLang="en-US" sz="2400" dirty="0" smtClean="0"/>
              <a:t>レベルで検出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10"/>
          <p:cNvGrpSpPr/>
          <p:nvPr/>
        </p:nvGrpSpPr>
        <p:grpSpPr>
          <a:xfrm>
            <a:off x="5615756" y="-24"/>
            <a:ext cx="4476020" cy="3429024"/>
            <a:chOff x="4714876" y="0"/>
            <a:chExt cx="4828852" cy="3699324"/>
          </a:xfrm>
        </p:grpSpPr>
        <p:pic>
          <p:nvPicPr>
            <p:cNvPr id="9" name="図 5" descr="klein-nishina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6" y="0"/>
              <a:ext cx="4828852" cy="369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8267726" y="357166"/>
              <a:ext cx="1143008" cy="928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6" descr="bleeder-pmt.jpg"/>
          <p:cNvPicPr>
            <a:picLocks noChangeAspect="1"/>
          </p:cNvPicPr>
          <p:nvPr/>
        </p:nvPicPr>
        <p:blipFill>
          <a:blip r:embed="rId3" cstate="print"/>
          <a:srcRect l="-362" r="-726"/>
          <a:stretch>
            <a:fillRect/>
          </a:stretch>
        </p:blipFill>
        <p:spPr bwMode="auto">
          <a:xfrm>
            <a:off x="109829" y="928670"/>
            <a:ext cx="2888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60" descr="detector-photo.jpg"/>
          <p:cNvPicPr>
            <a:picLocks noChangeAspect="1"/>
          </p:cNvPicPr>
          <p:nvPr/>
        </p:nvPicPr>
        <p:blipFill>
          <a:blip r:embed="rId4" cstate="print">
            <a:lum bright="30000" contrast="40000"/>
          </a:blip>
          <a:srcRect l="8572" r="5292"/>
          <a:stretch>
            <a:fillRect/>
          </a:stretch>
        </p:blipFill>
        <p:spPr bwMode="auto">
          <a:xfrm>
            <a:off x="3038755" y="928670"/>
            <a:ext cx="246193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 descr="xray-modulat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25412"/>
            <a:ext cx="5038760" cy="353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20766" y="5391709"/>
            <a:ext cx="40030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2006 – 2007 </a:t>
            </a:r>
            <a:r>
              <a:rPr lang="ja-JP" altLang="en-US" sz="2000" dirty="0" smtClean="0"/>
              <a:t>年で製作した </a:t>
            </a:r>
            <a:r>
              <a:rPr lang="en-US" altLang="ja-JP" sz="2000" dirty="0" smtClean="0"/>
              <a:t>EM </a:t>
            </a:r>
            <a:r>
              <a:rPr lang="ja-JP" altLang="en-US" sz="2000" dirty="0" smtClean="0"/>
              <a:t>品を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用いた実験で、Ｘ線発生装置からの</a:t>
            </a:r>
            <a:endParaRPr lang="en-US" altLang="ja-JP" sz="2000" dirty="0" smtClean="0"/>
          </a:p>
          <a:p>
            <a:r>
              <a:rPr lang="ja-JP" altLang="en-US" sz="2000" dirty="0" smtClean="0"/>
              <a:t>偏光を検出し、シミュレーションで</a:t>
            </a:r>
            <a:endParaRPr lang="en-US" altLang="ja-JP" sz="2000" dirty="0" smtClean="0"/>
          </a:p>
          <a:p>
            <a:r>
              <a:rPr lang="ja-JP" altLang="en-US" sz="2000" dirty="0" smtClean="0"/>
              <a:t>予想される性能を達成できた。</a:t>
            </a:r>
            <a:endParaRPr lang="en-US" altLang="ja-JP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214290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これまでの開発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pic>
        <p:nvPicPr>
          <p:cNvPr id="12" name="Picture 2" descr="IMG_14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32" y="3124777"/>
            <a:ext cx="2786050" cy="2090173"/>
          </a:xfrm>
          <a:prstGeom prst="rect">
            <a:avLst/>
          </a:prstGeom>
          <a:noFill/>
        </p:spPr>
      </p:pic>
      <p:cxnSp>
        <p:nvCxnSpPr>
          <p:cNvPr id="14" name="直線矢印コネクタ 13"/>
          <p:cNvCxnSpPr/>
          <p:nvPr/>
        </p:nvCxnSpPr>
        <p:spPr>
          <a:xfrm>
            <a:off x="7267594" y="1604950"/>
            <a:ext cx="785818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グループ化 57"/>
          <p:cNvGrpSpPr/>
          <p:nvPr/>
        </p:nvGrpSpPr>
        <p:grpSpPr>
          <a:xfrm>
            <a:off x="285720" y="158365"/>
            <a:ext cx="3429024" cy="6531169"/>
            <a:chOff x="285720" y="158365"/>
            <a:chExt cx="3429024" cy="653116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58365"/>
              <a:ext cx="3429024" cy="653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正方形/長方形 3"/>
            <p:cNvSpPr/>
            <p:nvPr/>
          </p:nvSpPr>
          <p:spPr>
            <a:xfrm>
              <a:off x="1019585" y="3668740"/>
              <a:ext cx="2248081" cy="560147"/>
            </a:xfrm>
            <a:prstGeom prst="rect">
              <a:avLst/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台形 4"/>
            <p:cNvSpPr/>
            <p:nvPr/>
          </p:nvSpPr>
          <p:spPr>
            <a:xfrm rot="10800000">
              <a:off x="1021189" y="4244925"/>
              <a:ext cx="2248081" cy="573962"/>
            </a:xfrm>
            <a:prstGeom prst="trapezoid">
              <a:avLst>
                <a:gd name="adj" fmla="val 92824"/>
              </a:avLst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3283480" y="3660638"/>
              <a:ext cx="81119" cy="115442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922088" y="3664689"/>
              <a:ext cx="81119" cy="115442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十二角形 7"/>
            <p:cNvSpPr/>
            <p:nvPr/>
          </p:nvSpPr>
          <p:spPr>
            <a:xfrm>
              <a:off x="1020936" y="486059"/>
              <a:ext cx="2248081" cy="2248081"/>
            </a:xfrm>
            <a:prstGeom prst="dodecagon">
              <a:avLst/>
            </a:prstGeom>
            <a:solidFill>
              <a:srgbClr val="99FF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24"/>
            <p:cNvGrpSpPr/>
            <p:nvPr/>
          </p:nvGrpSpPr>
          <p:grpSpPr>
            <a:xfrm>
              <a:off x="2422494" y="1299141"/>
              <a:ext cx="942105" cy="1372659"/>
              <a:chOff x="3892946" y="2071670"/>
              <a:chExt cx="1107690" cy="1613919"/>
            </a:xfrm>
          </p:grpSpPr>
          <p:sp>
            <p:nvSpPr>
              <p:cNvPr id="41" name="正方形/長方形 9"/>
              <p:cNvSpPr/>
              <p:nvPr/>
            </p:nvSpPr>
            <p:spPr>
              <a:xfrm>
                <a:off x="4905448" y="20716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10"/>
              <p:cNvSpPr/>
              <p:nvPr/>
            </p:nvSpPr>
            <p:spPr>
              <a:xfrm rot="1800000">
                <a:off x="4720289" y="27738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11"/>
              <p:cNvSpPr/>
              <p:nvPr/>
            </p:nvSpPr>
            <p:spPr>
              <a:xfrm rot="3600000">
                <a:off x="4202542" y="32808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15"/>
            <p:cNvGrpSpPr/>
            <p:nvPr/>
          </p:nvGrpSpPr>
          <p:grpSpPr>
            <a:xfrm rot="5400000">
              <a:off x="1291557" y="1681356"/>
              <a:ext cx="942105" cy="1372659"/>
              <a:chOff x="4045346" y="2224070"/>
              <a:chExt cx="1107690" cy="1613919"/>
            </a:xfrm>
          </p:grpSpPr>
          <p:sp>
            <p:nvSpPr>
              <p:cNvPr id="38" name="正方形/長方形 12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16"/>
            <p:cNvGrpSpPr/>
            <p:nvPr/>
          </p:nvGrpSpPr>
          <p:grpSpPr>
            <a:xfrm rot="10800000">
              <a:off x="917499" y="544092"/>
              <a:ext cx="942105" cy="1372659"/>
              <a:chOff x="4045346" y="2224070"/>
              <a:chExt cx="1107690" cy="1613919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20"/>
            <p:cNvGrpSpPr/>
            <p:nvPr/>
          </p:nvGrpSpPr>
          <p:grpSpPr>
            <a:xfrm rot="16200000">
              <a:off x="2045301" y="166260"/>
              <a:ext cx="942105" cy="1372659"/>
              <a:chOff x="4045346" y="2224070"/>
              <a:chExt cx="1107690" cy="1613919"/>
            </a:xfrm>
          </p:grpSpPr>
          <p:sp>
            <p:nvSpPr>
              <p:cNvPr id="32" name="正方形/長方形 31"/>
              <p:cNvSpPr/>
              <p:nvPr/>
            </p:nvSpPr>
            <p:spPr>
              <a:xfrm>
                <a:off x="5057848" y="2224070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 rot="1800000">
                <a:off x="4872689" y="2926268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 rot="3600000">
                <a:off x="4354942" y="3433205"/>
                <a:ext cx="95188" cy="714380"/>
              </a:xfrm>
              <a:prstGeom prst="rect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正方形/長方形 12"/>
            <p:cNvSpPr/>
            <p:nvPr/>
          </p:nvSpPr>
          <p:spPr>
            <a:xfrm>
              <a:off x="1024652" y="6038339"/>
              <a:ext cx="1032902" cy="30379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211635" y="6038339"/>
              <a:ext cx="1032902" cy="303795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812723" y="5945178"/>
              <a:ext cx="2673393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812723" y="5746697"/>
              <a:ext cx="2673393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816774" y="5564420"/>
              <a:ext cx="729107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736755" y="5564420"/>
              <a:ext cx="729107" cy="1351"/>
            </a:xfrm>
            <a:prstGeom prst="line">
              <a:avLst/>
            </a:prstGeom>
            <a:ln>
              <a:solidFill>
                <a:srgbClr val="006600">
                  <a:alpha val="40000"/>
                </a:srgb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621638" y="4276329"/>
              <a:ext cx="1378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プラスチック</a:t>
              </a:r>
              <a:endParaRPr kumimoji="1" lang="en-US" altLang="ja-JP" sz="1400" dirty="0" smtClean="0"/>
            </a:p>
            <a:p>
              <a:r>
                <a:rPr lang="ja-JP" altLang="en-US" sz="1400" dirty="0" smtClean="0"/>
                <a:t>シンチレータ</a:t>
              </a:r>
              <a:endParaRPr kumimoji="1" lang="ja-JP" altLang="en-US" sz="1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47712" y="4481520"/>
              <a:ext cx="505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CsI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609704" y="4995110"/>
              <a:ext cx="1064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R1840-12s</a:t>
              </a:r>
              <a:endParaRPr kumimoji="1" lang="ja-JP" altLang="en-US" sz="16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51964" y="5248472"/>
              <a:ext cx="96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R7400p</a:t>
              </a:r>
              <a:endParaRPr kumimoji="1" lang="ja-JP" altLang="en-US" sz="16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71538" y="603833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高圧電源</a:t>
              </a:r>
              <a:endParaRPr kumimoji="1" lang="ja-JP" altLang="en-US" sz="16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255736" y="603833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高圧電源</a:t>
              </a:r>
              <a:endParaRPr kumimoji="1" lang="ja-JP" altLang="en-US" sz="16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936816" y="3121909"/>
              <a:ext cx="455640" cy="3141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140</a:t>
              </a:r>
              <a:endParaRPr lang="ja-JP" altLang="en-US" dirty="0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rot="5400000">
              <a:off x="84327" y="4214859"/>
              <a:ext cx="1215179" cy="14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 rot="16200000">
              <a:off x="416847" y="4054289"/>
              <a:ext cx="356113" cy="3141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70</a:t>
              </a:r>
              <a:endParaRPr lang="ja-JP" altLang="en-US" dirty="0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 rot="10800000" flipH="1">
              <a:off x="1020936" y="1601584"/>
              <a:ext cx="2248081" cy="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1901782" y="1285860"/>
              <a:ext cx="455640" cy="3141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140</a:t>
              </a:r>
              <a:endParaRPr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776926" y="5253050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/>
                <a:t>analog</a:t>
              </a:r>
              <a:endParaRPr kumimoji="1" lang="ja-JP" altLang="en-US" sz="16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564548" y="5682023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Digital + FPGA</a:t>
              </a:r>
              <a:endParaRPr kumimoji="1" lang="ja-JP" altLang="en-US" sz="1400" dirty="0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322172" y="2714620"/>
            <a:ext cx="4750390" cy="4036883"/>
            <a:chOff x="4322172" y="2714620"/>
            <a:chExt cx="4750390" cy="4036883"/>
          </a:xfrm>
        </p:grpSpPr>
        <p:pic>
          <p:nvPicPr>
            <p:cNvPr id="47" name="図 46" descr="GAP-position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2172" y="3356827"/>
              <a:ext cx="4250356" cy="2925149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4425811" y="3656962"/>
              <a:ext cx="1346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ハニカム板</a:t>
              </a:r>
              <a:endParaRPr kumimoji="1" lang="ja-JP" altLang="en-US" sz="16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427195" y="6119878"/>
              <a:ext cx="1930755" cy="380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太陽電池パドル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643834" y="6228283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smtClean="0"/>
                <a:t>太陽面</a:t>
              </a:r>
              <a:endParaRPr kumimoji="1" lang="ja-JP" altLang="en-US" sz="2800" b="1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358082" y="3048656"/>
              <a:ext cx="1714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/>
                <a:t>反太陽面</a:t>
              </a:r>
              <a:endParaRPr kumimoji="1" lang="ja-JP" altLang="en-US" sz="2800" b="1" dirty="0"/>
            </a:p>
          </p:txBody>
        </p:sp>
        <p:cxnSp>
          <p:nvCxnSpPr>
            <p:cNvPr id="53" name="直線コネクタ 52"/>
            <p:cNvCxnSpPr/>
            <p:nvPr/>
          </p:nvCxnSpPr>
          <p:spPr>
            <a:xfrm rot="16200000" flipH="1">
              <a:off x="4862159" y="2934127"/>
              <a:ext cx="1033267" cy="84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5400000">
              <a:off x="6495447" y="2949454"/>
              <a:ext cx="1033267" cy="84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円/楕円 54"/>
            <p:cNvSpPr/>
            <p:nvPr/>
          </p:nvSpPr>
          <p:spPr>
            <a:xfrm>
              <a:off x="4934999" y="2714620"/>
              <a:ext cx="2536201" cy="234833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7432188" y="4711495"/>
              <a:ext cx="1211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ス</a:t>
              </a:r>
              <a:r>
                <a:rPr kumimoji="1" lang="ja-JP" altLang="en-US" dirty="0" smtClean="0"/>
                <a:t>ラスタ用</a:t>
              </a:r>
              <a:endParaRPr kumimoji="1" lang="en-US" altLang="ja-JP" dirty="0" smtClean="0"/>
            </a:p>
            <a:p>
              <a:r>
                <a:rPr lang="ja-JP" altLang="en-US" dirty="0" smtClean="0"/>
                <a:t>燃料タンク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072330" y="3661950"/>
              <a:ext cx="18395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バッテリーデッキ</a:t>
              </a:r>
              <a:endParaRPr kumimoji="1" lang="ja-JP" altLang="en-US" sz="1600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429124" y="4791310"/>
              <a:ext cx="1346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ハニカム板</a:t>
              </a:r>
              <a:endParaRPr kumimoji="1" lang="ja-JP" altLang="en-US" sz="1600" dirty="0"/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4071934" y="142852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デザインと衛星取り付け</a:t>
            </a:r>
            <a:r>
              <a:rPr kumimoji="1" lang="en-US" altLang="ja-JP" sz="2800" b="1" dirty="0" smtClean="0"/>
              <a:t>(TBD)</a:t>
            </a:r>
            <a:endParaRPr kumimoji="1" lang="ja-JP" altLang="en-US" sz="2800" b="1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143372" y="7143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直径</a:t>
            </a:r>
            <a:r>
              <a:rPr lang="en-US" altLang="ja-JP" sz="2000" dirty="0" smtClean="0"/>
              <a:t>140mm </a:t>
            </a:r>
            <a:r>
              <a:rPr lang="ja-JP" altLang="en-US" sz="2000" dirty="0" smtClean="0"/>
              <a:t>相当の正十二角形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■ 高さ </a:t>
            </a:r>
            <a:r>
              <a:rPr kumimoji="1" lang="en-US" altLang="ja-JP" sz="2000" dirty="0" smtClean="0"/>
              <a:t>70mm</a:t>
            </a:r>
          </a:p>
          <a:p>
            <a:r>
              <a:rPr lang="ja-JP" altLang="en-US" sz="2000" dirty="0" smtClean="0"/>
              <a:t>■ </a:t>
            </a:r>
            <a:r>
              <a:rPr lang="en-US" altLang="ja-JP" sz="2000" dirty="0" err="1" smtClean="0"/>
              <a:t>CsI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の厚さは </a:t>
            </a:r>
            <a:r>
              <a:rPr lang="en-US" altLang="ja-JP" sz="2000" dirty="0" smtClean="0"/>
              <a:t>5mm</a:t>
            </a:r>
          </a:p>
          <a:p>
            <a:r>
              <a:rPr kumimoji="1" lang="ja-JP" altLang="en-US" sz="2000" dirty="0" smtClean="0"/>
              <a:t>■ 反太陽面のパネルに取り付け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■ 前方には障害物は無い</a:t>
            </a:r>
            <a:r>
              <a:rPr lang="en-US" altLang="ja-JP" sz="2000" dirty="0" smtClean="0"/>
              <a:t>(±30</a:t>
            </a:r>
            <a:r>
              <a:rPr lang="ja-JP" altLang="en-US" sz="2000" dirty="0" smtClean="0"/>
              <a:t>度は確保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■ </a:t>
            </a:r>
            <a:r>
              <a:rPr kumimoji="1" lang="en-US" altLang="ja-JP" sz="2000" dirty="0" smtClean="0"/>
              <a:t>IPN</a:t>
            </a:r>
            <a:r>
              <a:rPr kumimoji="1" lang="ja-JP" altLang="en-US" sz="2000" dirty="0" smtClean="0"/>
              <a:t>も可能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64469" y="142852"/>
            <a:ext cx="8736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rgbClr val="006600"/>
                </a:solidFill>
              </a:rPr>
              <a:t>GRB</a:t>
            </a:r>
            <a:r>
              <a:rPr lang="ja-JP" altLang="en-US" sz="3600" b="1" dirty="0">
                <a:solidFill>
                  <a:srgbClr val="006600"/>
                </a:solidFill>
              </a:rPr>
              <a:t>以外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の観測対象  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- </a:t>
            </a:r>
            <a:r>
              <a:rPr lang="ja-JP" altLang="en-US" sz="2800" b="1" dirty="0" smtClean="0">
                <a:solidFill>
                  <a:srgbClr val="006600"/>
                </a:solidFill>
              </a:rPr>
              <a:t>「かに星雲」「マグネター」 </a:t>
            </a:r>
            <a:r>
              <a:rPr lang="en-US" altLang="ja-JP" sz="2800" b="1" dirty="0" smtClean="0">
                <a:solidFill>
                  <a:srgbClr val="006600"/>
                </a:solidFill>
              </a:rPr>
              <a:t>- </a:t>
            </a:r>
            <a:endParaRPr lang="ja-JP" altLang="en-US" sz="2800" b="1" dirty="0" smtClean="0">
              <a:solidFill>
                <a:srgbClr val="006600"/>
              </a:solidFill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85786" y="1142984"/>
            <a:ext cx="7554922" cy="5572164"/>
            <a:chOff x="785786" y="1142984"/>
            <a:chExt cx="7554922" cy="5572164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6418" y="1214422"/>
              <a:ext cx="7418036" cy="514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 rot="10800000">
              <a:off x="785786" y="3214686"/>
              <a:ext cx="553998" cy="7030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altLang="ja-JP" sz="2400" dirty="0"/>
                <a:t>MDP</a:t>
              </a: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1901285" y="3786190"/>
              <a:ext cx="2813591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rgbClr val="FF0000"/>
                  </a:solidFill>
                </a:rPr>
                <a:t>赤</a:t>
              </a:r>
              <a:r>
                <a:rPr lang="ja-JP" altLang="en-US" sz="2800" dirty="0"/>
                <a:t>：理想的</a:t>
              </a:r>
              <a:r>
                <a:rPr lang="en-US" altLang="ja-JP" sz="2800" dirty="0"/>
                <a:t>BGD</a:t>
              </a:r>
            </a:p>
            <a:p>
              <a:r>
                <a:rPr lang="ja-JP" altLang="en-US" sz="2800" dirty="0">
                  <a:solidFill>
                    <a:srgbClr val="00B050"/>
                  </a:solidFill>
                </a:rPr>
                <a:t>緑</a:t>
              </a:r>
              <a:r>
                <a:rPr lang="ja-JP" altLang="en-US" sz="2800" dirty="0"/>
                <a:t>：</a:t>
              </a:r>
              <a:r>
                <a:rPr lang="en-US" altLang="ja-JP" sz="2800" dirty="0"/>
                <a:t>BGD </a:t>
              </a:r>
              <a:r>
                <a:rPr lang="en-US" altLang="ja-JP" sz="2800" dirty="0" smtClean="0"/>
                <a:t>×3</a:t>
              </a:r>
              <a:r>
                <a:rPr lang="ja-JP" altLang="en-US" sz="2800" dirty="0"/>
                <a:t>倍</a:t>
              </a:r>
              <a:endParaRPr lang="en-US" altLang="ja-JP" sz="2800" dirty="0"/>
            </a:p>
            <a:p>
              <a:r>
                <a:rPr lang="ja-JP" altLang="en-US" sz="2800" dirty="0" smtClean="0">
                  <a:solidFill>
                    <a:srgbClr val="0070C0"/>
                  </a:solidFill>
                </a:rPr>
                <a:t>青</a:t>
              </a:r>
              <a:r>
                <a:rPr lang="ja-JP" altLang="en-US" sz="2800" dirty="0" smtClean="0"/>
                <a:t>：光軸から</a:t>
              </a:r>
              <a:r>
                <a:rPr lang="en-US" altLang="ja-JP" sz="2800" dirty="0" smtClean="0"/>
                <a:t>10</a:t>
              </a:r>
              <a:r>
                <a:rPr lang="ja-JP" altLang="en-US" sz="2800" dirty="0" smtClean="0"/>
                <a:t>度</a:t>
              </a:r>
              <a:endParaRPr lang="en-US" altLang="ja-JP" sz="2800" dirty="0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1711300" y="3071810"/>
              <a:ext cx="627221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54098" y="591718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635724" y="5917188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61844" y="5917188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687965" y="5917188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1000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268742" y="6072206"/>
              <a:ext cx="128588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3856894" y="6253483"/>
              <a:ext cx="205492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2400" dirty="0"/>
                <a:t>積分時間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(hrs)</a:t>
              </a:r>
              <a:endParaRPr lang="en-US" altLang="ja-JP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323850" y="564357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68346" y="3429000"/>
              <a:ext cx="418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25470" y="1142984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625239" y="1396415"/>
              <a:ext cx="235673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/>
                <a:t>　かに星雲　</a:t>
              </a:r>
              <a:endParaRPr kumimoji="1" lang="ja-JP" altLang="en-US" sz="3200" b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14480" y="2571744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18%</a:t>
              </a:r>
              <a:endParaRPr kumimoji="1" lang="ja-JP" altLang="en-US" sz="2400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 rot="5400000">
              <a:off x="3893339" y="4464851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4906964" y="4464057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5568956" y="4464057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4709884" y="539622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日</a:t>
              </a:r>
              <a:endParaRPr kumimoji="1" lang="ja-JP" altLang="en-US" sz="2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15008" y="5376876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6</a:t>
              </a:r>
              <a:r>
                <a:rPr kumimoji="1" lang="ja-JP" altLang="en-US" sz="2400" dirty="0" smtClean="0"/>
                <a:t>日</a:t>
              </a:r>
              <a:endParaRPr kumimoji="1" lang="ja-JP" altLang="en-US" sz="2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000892" y="5396227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12</a:t>
              </a:r>
              <a:r>
                <a:rPr kumimoji="1" lang="ja-JP" altLang="en-US" sz="2400" dirty="0" smtClean="0"/>
                <a:t>日</a:t>
              </a:r>
              <a:endParaRPr kumimoji="1" lang="ja-JP" alt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4282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57620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481908" y="1559470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06" y="113084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2008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5369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2009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8707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2010</a:t>
            </a:r>
            <a:endParaRPr kumimoji="1"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282" y="1559470"/>
            <a:ext cx="857256" cy="4286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14282" y="2110050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3857620" y="2116686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214282" y="2466968"/>
            <a:ext cx="171451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81010" y="246696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の完成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66894" y="3597834"/>
            <a:ext cx="57150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571736" y="3988362"/>
            <a:ext cx="268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衛星インターフェース試験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552686" y="5072074"/>
            <a:ext cx="2805132" cy="3471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10408" y="5081128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FM </a:t>
            </a:r>
            <a:r>
              <a:rPr lang="ja-JP" altLang="en-US" dirty="0" smtClean="0"/>
              <a:t>の製作</a:t>
            </a:r>
            <a:endParaRPr lang="ja-JP" altLang="en-US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7486670" y="2091000"/>
          <a:ext cx="144304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09"/>
                <a:gridCol w="288609"/>
                <a:gridCol w="288609"/>
                <a:gridCol w="288609"/>
                <a:gridCol w="28860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1390628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247884" y="3976487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66894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51833" y="326184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回路部品のプロトン照射</a:t>
            </a:r>
            <a:r>
              <a:rPr kumimoji="1" lang="ja-JP" altLang="en-US" dirty="0" smtClean="0"/>
              <a:t>試験（２回）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929322" y="5824554"/>
            <a:ext cx="2143140" cy="364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6535838" y="583146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総合試験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2535310" y="364284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10423" y="6202940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 打ち上げ予定</a:t>
            </a:r>
            <a:endParaRPr kumimoji="1" lang="ja-JP" altLang="en-US" dirty="0"/>
          </a:p>
        </p:txBody>
      </p:sp>
      <p:sp>
        <p:nvSpPr>
          <p:cNvPr id="36" name="星 5 35"/>
          <p:cNvSpPr/>
          <p:nvPr/>
        </p:nvSpPr>
        <p:spPr>
          <a:xfrm>
            <a:off x="8572528" y="6093402"/>
            <a:ext cx="414366" cy="4143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3857620" y="5443892"/>
            <a:ext cx="2643206" cy="342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536898" y="5438318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9" name="フローチャート : 組合せ 38"/>
          <p:cNvSpPr/>
          <p:nvPr/>
        </p:nvSpPr>
        <p:spPr>
          <a:xfrm>
            <a:off x="1857356" y="2252654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95430" y="1838314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1" name="フローチャート : 組合せ 40"/>
          <p:cNvSpPr/>
          <p:nvPr/>
        </p:nvSpPr>
        <p:spPr>
          <a:xfrm>
            <a:off x="2481248" y="4883718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339258" y="4469378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pic>
        <p:nvPicPr>
          <p:cNvPr id="25602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050" y="3929066"/>
            <a:ext cx="849544" cy="1329486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142844" y="214290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6600"/>
                </a:solidFill>
              </a:rPr>
              <a:t>おおまかなスケジュール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0034" y="2845621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9156" y="285749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回路部品のガンマ線照射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46" name="フローチャート : 組合せ 45"/>
          <p:cNvSpPr/>
          <p:nvPr/>
        </p:nvSpPr>
        <p:spPr>
          <a:xfrm>
            <a:off x="1000100" y="1357298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05722" y="90962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現在</a:t>
            </a:r>
            <a:endParaRPr kumimoji="1" lang="ja-JP" altLang="en-US" dirty="0"/>
          </a:p>
        </p:txBody>
      </p:sp>
      <p:sp>
        <p:nvSpPr>
          <p:cNvPr id="48" name="フローチャート : 組合せ 47"/>
          <p:cNvSpPr/>
          <p:nvPr/>
        </p:nvSpPr>
        <p:spPr>
          <a:xfrm>
            <a:off x="8681180" y="5786454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01090" y="5372114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214282" y="2130974"/>
            <a:ext cx="3561976" cy="381474"/>
            <a:chOff x="214282" y="2130974"/>
            <a:chExt cx="3561976" cy="381474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857620" y="2131241"/>
            <a:ext cx="3561976" cy="381474"/>
            <a:chOff x="214282" y="2130974"/>
            <a:chExt cx="3561976" cy="381474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485024" y="2107491"/>
            <a:ext cx="1444694" cy="381474"/>
            <a:chOff x="7485024" y="2107491"/>
            <a:chExt cx="1444694" cy="381474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7485024" y="21074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7770776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56528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342280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628032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1895765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kumimoji="1" lang="en-US" altLang="ja-JP" sz="2400" b="1" dirty="0" smtClean="0"/>
              <a:t>PM</a:t>
            </a:r>
            <a:r>
              <a:rPr kumimoji="1" lang="ja-JP" altLang="en-US" sz="2400" b="1" dirty="0" smtClean="0"/>
              <a:t>品の製作状況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2396393"/>
            <a:ext cx="7297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☑</a:t>
            </a:r>
            <a:r>
              <a:rPr lang="ja-JP" altLang="en-US" sz="2400" dirty="0" smtClean="0"/>
              <a:t> シンチレータ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☑ </a:t>
            </a:r>
            <a:r>
              <a:rPr kumimoji="1" lang="ja-JP" altLang="en-US" sz="2400" dirty="0" smtClean="0"/>
              <a:t>光電子増倍管</a:t>
            </a:r>
            <a:endParaRPr kumimoji="1" lang="en-US" altLang="ja-JP" sz="2400" dirty="0" smtClean="0"/>
          </a:p>
          <a:p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☑ </a:t>
            </a:r>
            <a:r>
              <a:rPr lang="ja-JP" altLang="en-US" sz="2400" dirty="0" smtClean="0"/>
              <a:t>高圧電源</a:t>
            </a:r>
            <a:endParaRPr lang="en-US" altLang="ja-JP" sz="2400" dirty="0" smtClean="0"/>
          </a:p>
          <a:p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□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ja-JP" altLang="en-US" sz="2400" dirty="0" smtClean="0"/>
              <a:t>マウントケース </a:t>
            </a:r>
            <a:r>
              <a:rPr kumimoji="1" lang="en-US" altLang="ja-JP" sz="2400" dirty="0" smtClean="0"/>
              <a:t>… </a:t>
            </a:r>
            <a:r>
              <a:rPr kumimoji="1" lang="ja-JP" altLang="en-US" sz="2400" dirty="0" smtClean="0"/>
              <a:t>設計ほぼ終了 </a:t>
            </a:r>
            <a:r>
              <a:rPr kumimoji="1" lang="en-US" altLang="ja-JP" sz="2400" dirty="0" smtClean="0"/>
              <a:t>(4</a:t>
            </a:r>
            <a:r>
              <a:rPr kumimoji="1" lang="ja-JP" altLang="en-US" sz="2400" dirty="0" smtClean="0"/>
              <a:t>月納品予定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□</a:t>
            </a:r>
            <a:r>
              <a:rPr lang="ja-JP" altLang="en-US" sz="2400" dirty="0" smtClean="0"/>
              <a:t> アナログ回路 </a:t>
            </a:r>
            <a:r>
              <a:rPr lang="en-US" altLang="ja-JP" sz="2400" dirty="0" smtClean="0"/>
              <a:t>… </a:t>
            </a:r>
            <a:r>
              <a:rPr lang="ja-JP" altLang="en-US" sz="2400" dirty="0" smtClean="0"/>
              <a:t>設計終了 </a:t>
            </a:r>
            <a:r>
              <a:rPr lang="en-US" altLang="ja-JP" sz="2400" dirty="0" smtClean="0"/>
              <a:t>(4</a:t>
            </a:r>
            <a:r>
              <a:rPr lang="ja-JP" altLang="en-US" sz="2400" dirty="0" smtClean="0"/>
              <a:t>月完成予定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□ </a:t>
            </a:r>
            <a:r>
              <a:rPr lang="ja-JP" altLang="en-US" sz="2400" dirty="0" smtClean="0"/>
              <a:t>デジタル回路 </a:t>
            </a:r>
            <a:r>
              <a:rPr lang="en-US" altLang="ja-JP" sz="2400" dirty="0" smtClean="0"/>
              <a:t>… </a:t>
            </a:r>
            <a:r>
              <a:rPr lang="ja-JP" altLang="en-US" sz="2400" dirty="0" smtClean="0"/>
              <a:t>設計中 </a:t>
            </a:r>
            <a:r>
              <a:rPr lang="en-US" altLang="ja-JP" sz="2400" dirty="0" smtClean="0"/>
              <a:t>(6</a:t>
            </a:r>
            <a:r>
              <a:rPr lang="ja-JP" altLang="en-US" sz="2400" dirty="0" smtClean="0"/>
              <a:t>月完成予定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□</a:t>
            </a:r>
            <a:r>
              <a:rPr lang="ja-JP" altLang="en-US" sz="2400" dirty="0" smtClean="0"/>
              <a:t> 電気的インターフェースについては保留</a:t>
            </a:r>
          </a:p>
          <a:p>
            <a:r>
              <a:rPr lang="ja-JP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□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2/8</a:t>
            </a:r>
            <a:r>
              <a:rPr lang="ja-JP" altLang="en-US" sz="2400" dirty="0" smtClean="0"/>
              <a:t>に回路部品（低集積）のガンマ線耐性試験を実施</a:t>
            </a:r>
            <a:endParaRPr lang="en-US" altLang="ja-JP" sz="2400" dirty="0" smtClean="0"/>
          </a:p>
          <a:p>
            <a:r>
              <a:rPr lang="ja-JP" altLang="en-US" sz="2400" dirty="0" smtClean="0"/>
              <a:t>　　大きな問題は見つかっていない。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4856" y="2691466"/>
            <a:ext cx="14157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 smtClean="0"/>
              <a:t>納品</a:t>
            </a:r>
            <a:r>
              <a:rPr kumimoji="1" lang="ja-JP" altLang="en-US" sz="2400" dirty="0" smtClean="0"/>
              <a:t>済み</a:t>
            </a:r>
            <a:endParaRPr kumimoji="1" lang="ja-JP" altLang="en-US" sz="2400" dirty="0"/>
          </a:p>
        </p:txBody>
      </p:sp>
      <p:sp>
        <p:nvSpPr>
          <p:cNvPr id="7" name="右中かっこ 6"/>
          <p:cNvSpPr/>
          <p:nvPr/>
        </p:nvSpPr>
        <p:spPr>
          <a:xfrm>
            <a:off x="3062673" y="2500306"/>
            <a:ext cx="285752" cy="9286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正方形/長方形 7"/>
          <p:cNvSpPr/>
          <p:nvPr/>
        </p:nvSpPr>
        <p:spPr>
          <a:xfrm>
            <a:off x="3143240" y="1850586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(H20</a:t>
            </a:r>
            <a:r>
              <a:rPr lang="ja-JP" altLang="en-US" sz="2400" dirty="0" smtClean="0"/>
              <a:t>年度 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月完成予定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5812713"/>
            <a:ext cx="846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kumimoji="1" lang="en-US" altLang="ja-JP" sz="2400" b="1" dirty="0" smtClean="0"/>
              <a:t>2010</a:t>
            </a:r>
            <a:r>
              <a:rPr kumimoji="1" lang="ja-JP" altLang="en-US" sz="2400" b="1" dirty="0" smtClean="0"/>
              <a:t>年から約１年にわたるミッション期間中に、</a:t>
            </a:r>
            <a:r>
              <a:rPr lang="en-US" altLang="ja-JP" sz="2400" b="1" dirty="0" smtClean="0"/>
              <a:t>GRB </a:t>
            </a:r>
            <a:r>
              <a:rPr lang="ja-JP" altLang="en-US" sz="2400" b="1" dirty="0" smtClean="0"/>
              <a:t>から２例、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      かに星雲、明るい </a:t>
            </a:r>
            <a:r>
              <a:rPr lang="en-US" altLang="ja-JP" sz="2400" b="1" dirty="0" smtClean="0"/>
              <a:t>SGR (</a:t>
            </a:r>
            <a:r>
              <a:rPr lang="ja-JP" altLang="en-US" sz="2400" b="1" dirty="0" smtClean="0"/>
              <a:t>マグネター</a:t>
            </a:r>
            <a:r>
              <a:rPr lang="en-US" altLang="ja-JP" sz="2400" b="1" dirty="0" smtClean="0"/>
              <a:t>)</a:t>
            </a:r>
            <a:r>
              <a:rPr lang="ja-JP" altLang="en-US" sz="2400" b="1" dirty="0" smtClean="0"/>
              <a:t>からの偏光観測が可能。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1000108"/>
            <a:ext cx="836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2010 </a:t>
            </a:r>
            <a:r>
              <a:rPr lang="ja-JP" altLang="en-US" sz="2400" b="1" dirty="0" smtClean="0"/>
              <a:t>年 </a:t>
            </a:r>
            <a:r>
              <a:rPr lang="en-US" altLang="ja-JP" sz="2400" b="1" dirty="0" smtClean="0"/>
              <a:t>5 </a:t>
            </a:r>
            <a:r>
              <a:rPr lang="ja-JP" altLang="en-US" sz="2400" b="1" dirty="0" smtClean="0"/>
              <a:t>月打ち上げ予定の小型ソーラー電力セイル衛星に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偏光計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を搭載する。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602</Words>
  <Application>Microsoft Office PowerPoint</Application>
  <PresentationFormat>画面に合わせる (4:3)</PresentationFormat>
  <Paragraphs>158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スライド 1</vt:lpstr>
      <vt:lpstr>ガンマ線バースト  　</vt:lpstr>
      <vt:lpstr>過去の観測 – RHESSI ＆ INTEGRAL –　  </vt:lpstr>
      <vt:lpstr>小型ソーラー電力セイル実証機</vt:lpstr>
      <vt:lpstr>スライド 5</vt:lpstr>
      <vt:lpstr>スライド 6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76</cp:revision>
  <dcterms:created xsi:type="dcterms:W3CDTF">2008-03-11T12:24:58Z</dcterms:created>
  <dcterms:modified xsi:type="dcterms:W3CDTF">2010-03-31T08:53:47Z</dcterms:modified>
</cp:coreProperties>
</file>