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61" r:id="rId4"/>
    <p:sldId id="294" r:id="rId5"/>
    <p:sldId id="293" r:id="rId6"/>
    <p:sldId id="295" r:id="rId7"/>
    <p:sldId id="281" r:id="rId8"/>
    <p:sldId id="292" r:id="rId9"/>
    <p:sldId id="266" r:id="rId10"/>
    <p:sldId id="272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F99FF"/>
    <a:srgbClr val="006600"/>
    <a:srgbClr val="C6D9F1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2" autoAdjust="0"/>
    <p:restoredTop sz="94660"/>
  </p:normalViewPr>
  <p:slideViewPr>
    <p:cSldViewPr>
      <p:cViewPr>
        <p:scale>
          <a:sx n="60" d="100"/>
          <a:sy n="60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FCF1A-D802-47C9-8F29-FC065A2A0379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B7D0-0C47-469A-A076-157F9889ED2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E064F-0057-4AB2-816A-2E8531F25E53}" type="slidenum">
              <a:rPr lang="ja-JP" altLang="en-US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4988-07BA-4524-AE6F-5FD126DDED3B}" type="datetimeFigureOut">
              <a:rPr kumimoji="1" lang="ja-JP" altLang="en-US" smtClean="0"/>
              <a:pPr/>
              <a:t>2010/3/31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7A5-5499-49EC-8ACB-D464ACCE2E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31977"/>
            <a:ext cx="4857784" cy="252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85794" y="341400"/>
            <a:ext cx="8995732" cy="243143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5400" dirty="0" smtClean="0"/>
              <a:t>ガンマ線バースト偏光検出器</a:t>
            </a:r>
            <a:endParaRPr lang="en-US" altLang="ja-JP" sz="5400" dirty="0" smtClean="0"/>
          </a:p>
          <a:p>
            <a:pPr algn="ctr"/>
            <a:r>
              <a:rPr lang="en-US" altLang="ja-JP" sz="5400" dirty="0" smtClean="0"/>
              <a:t>GAP</a:t>
            </a:r>
            <a:r>
              <a:rPr lang="ja-JP" altLang="en-US" sz="5400" dirty="0" smtClean="0"/>
              <a:t>のフライトモデル試験</a:t>
            </a:r>
            <a:endParaRPr lang="en-US" altLang="ja-JP" sz="5400" dirty="0" smtClean="0"/>
          </a:p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（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GA</a:t>
            </a:r>
            <a:r>
              <a:rPr lang="en-US" altLang="ja-JP" sz="4400" dirty="0" err="1" smtClean="0"/>
              <a:t>mma</a:t>
            </a:r>
            <a:r>
              <a:rPr lang="en-US" altLang="ja-JP" sz="4400" dirty="0" smtClean="0"/>
              <a:t>-ray burst 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400" dirty="0" err="1" smtClean="0"/>
              <a:t>olarimeter</a:t>
            </a:r>
            <a:r>
              <a:rPr lang="en-US" altLang="ja-JP" sz="4400" dirty="0" smtClean="0"/>
              <a:t> : </a:t>
            </a:r>
            <a:r>
              <a:rPr lang="en-US" altLang="ja-JP" sz="4400" dirty="0" smtClean="0">
                <a:solidFill>
                  <a:srgbClr val="FF0000"/>
                </a:solidFill>
              </a:rPr>
              <a:t>GAP</a:t>
            </a:r>
            <a:r>
              <a:rPr lang="ja-JP" altLang="en-US" sz="4400" dirty="0" smtClean="0">
                <a:solidFill>
                  <a:schemeClr val="tx1"/>
                </a:solidFill>
              </a:rPr>
              <a:t>）</a:t>
            </a:r>
            <a:endParaRPr kumimoji="1" lang="en-US" altLang="ja-JP" sz="4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2927521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米徳大輔</a:t>
            </a:r>
            <a:r>
              <a:rPr lang="ja-JP" altLang="en-US" sz="3200" b="1" dirty="0" smtClean="0"/>
              <a:t> （金沢大学）</a:t>
            </a:r>
            <a:endParaRPr lang="en-US" altLang="ja-JP" sz="3200" b="1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400" b="1" dirty="0" smtClean="0"/>
              <a:t>村上敏夫</a:t>
            </a:r>
            <a:r>
              <a:rPr lang="ja-JP" altLang="en-US" sz="2400" b="1" dirty="0" smtClean="0"/>
              <a:t>、 </a:t>
            </a:r>
            <a:r>
              <a:rPr kumimoji="1" lang="ja-JP" altLang="en-US" sz="2400" b="1" dirty="0" smtClean="0"/>
              <a:t> </a:t>
            </a:r>
            <a:r>
              <a:rPr lang="ja-JP" altLang="en-US" sz="2400" b="1" dirty="0" smtClean="0"/>
              <a:t>藤本大史、 坂下智徳 </a:t>
            </a:r>
            <a:r>
              <a:rPr kumimoji="1" lang="ja-JP" altLang="en-US" sz="2400" b="1" dirty="0" smtClean="0"/>
              <a:t>（金沢大）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郡司修一、 岸本</a:t>
            </a:r>
            <a:r>
              <a:rPr lang="ja-JP" altLang="en-US" sz="2400" b="1" dirty="0" smtClean="0">
                <a:latin typeface="Calibri" pitchFamily="34" charset="0"/>
              </a:rPr>
              <a:t>佑二、東海林礼之</a:t>
            </a:r>
            <a:r>
              <a:rPr lang="ja-JP" altLang="en-US" sz="2400" b="1" dirty="0" smtClean="0"/>
              <a:t> 、 田中佑磨（山形大）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三原建弘　（理研）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久保信 （クリアパルス）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817" y="6068817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日本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天文</a:t>
            </a:r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学会　</a:t>
            </a:r>
            <a:r>
              <a:rPr lang="en-US" altLang="zh-CN" dirty="0" smtClean="0">
                <a:latin typeface="ＭＳ Ｐゴシック" pitchFamily="50" charset="-128"/>
                <a:ea typeface="ＭＳ Ｐゴシック" pitchFamily="50" charset="-128"/>
              </a:rPr>
              <a:t>2009</a:t>
            </a:r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秋季</a:t>
            </a:r>
            <a:r>
              <a:rPr lang="zh-CN" altLang="en-US" dirty="0" smtClean="0">
                <a:latin typeface="ＭＳ Ｐゴシック" pitchFamily="50" charset="-128"/>
                <a:ea typeface="ＭＳ Ｐゴシック" pitchFamily="50" charset="-128"/>
              </a:rPr>
              <a:t>大会</a:t>
            </a:r>
            <a:endParaRPr lang="en-US" altLang="zh-CN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（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2009/09/15 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）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5720" y="21429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006600"/>
                </a:solidFill>
              </a:rPr>
              <a:t>まとめ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4282" y="1726630"/>
            <a:ext cx="86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フライトモデルは完成し、単体試験＆総合試験を行っている。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4282" y="2214554"/>
            <a:ext cx="9148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KEK </a:t>
            </a:r>
            <a:r>
              <a:rPr lang="ja-JP" altLang="en-US" sz="2400" b="1" dirty="0" smtClean="0"/>
              <a:t>放射光を用いた実験とシミュレーションとの比較から、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     </a:t>
            </a:r>
            <a:r>
              <a:rPr lang="ja-JP" altLang="en-US" sz="2400" b="1" dirty="0" smtClean="0"/>
              <a:t>系統誤差は</a:t>
            </a:r>
            <a:r>
              <a:rPr lang="en-US" altLang="ja-JP" sz="2400" b="1" dirty="0" smtClean="0"/>
              <a:t> 2% </a:t>
            </a:r>
            <a:r>
              <a:rPr lang="ja-JP" altLang="en-US" sz="2400" b="1" dirty="0" smtClean="0"/>
              <a:t>程度と考えられるが、引 き続き詳細に検討する。</a:t>
            </a:r>
            <a:endParaRPr lang="en-US" altLang="ja-JP" sz="24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857232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</a:t>
            </a:r>
            <a:r>
              <a:rPr lang="en-US" altLang="ja-JP" sz="2400" b="1" dirty="0" smtClean="0"/>
              <a:t>2010 </a:t>
            </a:r>
            <a:r>
              <a:rPr lang="ja-JP" altLang="en-US" sz="2400" b="1" dirty="0" smtClean="0"/>
              <a:t>年夏期に打ち上げ予定の小型ソーラーセイル実証機に</a:t>
            </a:r>
            <a:endParaRPr lang="en-US" altLang="ja-JP" sz="2400" b="1" dirty="0" smtClean="0"/>
          </a:p>
          <a:p>
            <a:r>
              <a:rPr kumimoji="1" lang="en-US" altLang="ja-JP" sz="2400" b="1" dirty="0" smtClean="0"/>
              <a:t>      GRB </a:t>
            </a:r>
            <a:r>
              <a:rPr kumimoji="1" lang="ja-JP" altLang="en-US" sz="2400" b="1" dirty="0" smtClean="0"/>
              <a:t>偏光観測装置</a:t>
            </a:r>
            <a:r>
              <a:rPr kumimoji="1" lang="en-US" altLang="ja-JP" sz="2400" b="1" dirty="0" smtClean="0"/>
              <a:t>(GAP) </a:t>
            </a:r>
            <a:r>
              <a:rPr kumimoji="1" lang="ja-JP" altLang="en-US" sz="2400" b="1" dirty="0" smtClean="0"/>
              <a:t>を搭載する</a:t>
            </a:r>
            <a:endParaRPr kumimoji="1" lang="ja-JP" altLang="en-US" sz="2400" b="1" dirty="0"/>
          </a:p>
        </p:txBody>
      </p:sp>
      <p:pic>
        <p:nvPicPr>
          <p:cNvPr id="11" name="図 10" descr="IMG_2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79" y="3500438"/>
            <a:ext cx="4397377" cy="3298033"/>
          </a:xfrm>
          <a:prstGeom prst="rect">
            <a:avLst/>
          </a:prstGeom>
        </p:spPr>
      </p:pic>
      <p:pic>
        <p:nvPicPr>
          <p:cNvPr id="16" name="図 15" descr="IMG_2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23" y="3500438"/>
            <a:ext cx="2158987" cy="1619240"/>
          </a:xfrm>
          <a:prstGeom prst="rect">
            <a:avLst/>
          </a:prstGeom>
        </p:spPr>
      </p:pic>
      <p:pic>
        <p:nvPicPr>
          <p:cNvPr id="17" name="図 16" descr="IMG_2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7167" y="3500438"/>
            <a:ext cx="2135174" cy="1601381"/>
          </a:xfrm>
          <a:prstGeom prst="rect">
            <a:avLst/>
          </a:prstGeom>
        </p:spPr>
      </p:pic>
      <p:pic>
        <p:nvPicPr>
          <p:cNvPr id="18" name="図 17" descr="IMG_2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622" y="5179230"/>
            <a:ext cx="2143141" cy="1607356"/>
          </a:xfrm>
          <a:prstGeom prst="rect">
            <a:avLst/>
          </a:prstGeom>
        </p:spPr>
      </p:pic>
      <p:pic>
        <p:nvPicPr>
          <p:cNvPr id="19" name="図 18" descr="IMG_21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89200" y="5179230"/>
            <a:ext cx="2143141" cy="160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/>
          <p:cNvGrpSpPr/>
          <p:nvPr/>
        </p:nvGrpSpPr>
        <p:grpSpPr>
          <a:xfrm>
            <a:off x="-47298" y="2231822"/>
            <a:ext cx="4818964" cy="4626202"/>
            <a:chOff x="0" y="2032257"/>
            <a:chExt cx="4967288" cy="4768593"/>
          </a:xfrm>
        </p:grpSpPr>
        <p:grpSp>
          <p:nvGrpSpPr>
            <p:cNvPr id="86" name="Group 18"/>
            <p:cNvGrpSpPr>
              <a:grpSpLocks/>
            </p:cNvGrpSpPr>
            <p:nvPr/>
          </p:nvGrpSpPr>
          <p:grpSpPr bwMode="auto">
            <a:xfrm>
              <a:off x="34925" y="2060575"/>
              <a:ext cx="4932363" cy="4740275"/>
              <a:chOff x="2631" y="1306"/>
              <a:chExt cx="3107" cy="2986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31" y="1306"/>
                <a:ext cx="3107" cy="2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107" y="2976"/>
                <a:ext cx="414" cy="260"/>
              </a:xfrm>
              <a:prstGeom prst="rect">
                <a:avLst/>
              </a:prstGeom>
              <a:noFill/>
              <a:ln w="9525">
                <a:solidFill>
                  <a:srgbClr val="006666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>
                    <a:solidFill>
                      <a:srgbClr val="006666"/>
                    </a:solidFill>
                  </a:rPr>
                  <a:t>νF</a:t>
                </a:r>
                <a:r>
                  <a:rPr lang="en-US" altLang="ja-JP" sz="2000" b="1" baseline="-25000">
                    <a:solidFill>
                      <a:srgbClr val="006666"/>
                    </a:solidFill>
                  </a:rPr>
                  <a:t>ν  </a:t>
                </a:r>
              </a:p>
            </p:txBody>
          </p:sp>
          <p:sp>
            <p:nvSpPr>
              <p:cNvPr id="100" name="Line 7"/>
              <p:cNvSpPr>
                <a:spLocks noChangeShapeType="1"/>
              </p:cNvSpPr>
              <p:nvPr/>
            </p:nvSpPr>
            <p:spPr bwMode="auto">
              <a:xfrm>
                <a:off x="3107" y="1570"/>
                <a:ext cx="862" cy="2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8"/>
              <p:cNvSpPr>
                <a:spLocks noChangeShapeType="1"/>
              </p:cNvSpPr>
              <p:nvPr/>
            </p:nvSpPr>
            <p:spPr bwMode="auto">
              <a:xfrm>
                <a:off x="4195" y="1979"/>
                <a:ext cx="817" cy="8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Text Box 12"/>
              <p:cNvSpPr txBox="1">
                <a:spLocks noChangeArrowheads="1"/>
              </p:cNvSpPr>
              <p:nvPr/>
            </p:nvSpPr>
            <p:spPr bwMode="auto">
              <a:xfrm>
                <a:off x="3878" y="1404"/>
                <a:ext cx="6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FF0000"/>
                    </a:solidFill>
                  </a:rPr>
                  <a:t>∝ E</a:t>
                </a:r>
                <a:r>
                  <a:rPr lang="en-US" altLang="ja-JP" sz="2400" baseline="30000">
                    <a:solidFill>
                      <a:srgbClr val="FF0000"/>
                    </a:solidFill>
                  </a:rPr>
                  <a:t>α </a:t>
                </a:r>
              </a:p>
            </p:txBody>
          </p:sp>
          <p:sp>
            <p:nvSpPr>
              <p:cNvPr id="104" name="Text Box 13"/>
              <p:cNvSpPr txBox="1">
                <a:spLocks noChangeArrowheads="1"/>
              </p:cNvSpPr>
              <p:nvPr/>
            </p:nvSpPr>
            <p:spPr bwMode="auto">
              <a:xfrm>
                <a:off x="4785" y="2130"/>
                <a:ext cx="6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FF0000"/>
                    </a:solidFill>
                  </a:rPr>
                  <a:t>∝ E</a:t>
                </a:r>
                <a:r>
                  <a:rPr lang="en-US" altLang="ja-JP" sz="2400" baseline="30000">
                    <a:solidFill>
                      <a:srgbClr val="FF0000"/>
                    </a:solidFill>
                  </a:rPr>
                  <a:t>β </a:t>
                </a:r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 flipV="1">
                <a:off x="4241" y="3203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ja-JP" altLang="en-US"/>
              </a:p>
            </p:txBody>
          </p:sp>
          <p:sp>
            <p:nvSpPr>
              <p:cNvPr id="120" name="Text Box 17"/>
              <p:cNvSpPr txBox="1">
                <a:spLocks noChangeArrowheads="1"/>
              </p:cNvSpPr>
              <p:nvPr/>
            </p:nvSpPr>
            <p:spPr bwMode="auto">
              <a:xfrm>
                <a:off x="3457" y="3760"/>
                <a:ext cx="1795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Peak energy (</a:t>
                </a:r>
                <a:r>
                  <a:rPr lang="en-US" altLang="ja-JP" b="1" dirty="0" err="1" smtClean="0">
                    <a:solidFill>
                      <a:srgbClr val="FF0000"/>
                    </a:solidFill>
                  </a:rPr>
                  <a:t>Epeak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 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7" name="正方形/長方形 86"/>
            <p:cNvSpPr/>
            <p:nvPr/>
          </p:nvSpPr>
          <p:spPr bwMode="auto">
            <a:xfrm>
              <a:off x="0" y="2032257"/>
              <a:ext cx="4857752" cy="25717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88" name="直線矢印コネクタ 87"/>
            <p:cNvCxnSpPr/>
            <p:nvPr/>
          </p:nvCxnSpPr>
          <p:spPr bwMode="auto">
            <a:xfrm flipV="1">
              <a:off x="1000100" y="5143512"/>
              <a:ext cx="1000132" cy="9286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2" name="テキスト ボックス 91"/>
            <p:cNvSpPr txBox="1"/>
            <p:nvPr/>
          </p:nvSpPr>
          <p:spPr>
            <a:xfrm>
              <a:off x="863244" y="521495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E</a:t>
              </a:r>
              <a:r>
                <a:rPr kumimoji="1" lang="en-US" altLang="ja-JP" sz="2800" baseline="30000" dirty="0" err="1" smtClean="0">
                  <a:solidFill>
                    <a:srgbClr val="FF0000"/>
                  </a:solidFill>
                </a:rPr>
                <a:t>α</a:t>
              </a:r>
              <a:endParaRPr kumimoji="1" lang="ja-JP" altLang="en-US" sz="28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506450" y="4857760"/>
              <a:ext cx="4940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0000"/>
                  </a:solidFill>
                </a:rPr>
                <a:t>E</a:t>
              </a:r>
              <a:r>
                <a:rPr lang="en-US" altLang="ja-JP" sz="2800" baseline="30000" dirty="0" err="1" smtClean="0">
                  <a:solidFill>
                    <a:srgbClr val="FF0000"/>
                  </a:solidFill>
                </a:rPr>
                <a:t>β</a:t>
              </a:r>
              <a:endParaRPr kumimoji="1" lang="ja-JP" altLang="en-US" sz="28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 bwMode="auto">
            <a:xfrm>
              <a:off x="2928926" y="5143512"/>
              <a:ext cx="1143008" cy="8572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36507"/>
            <a:ext cx="5394331" cy="720725"/>
          </a:xfrm>
        </p:spPr>
        <p:txBody>
          <a:bodyPr>
            <a:normAutofit/>
          </a:bodyPr>
          <a:lstStyle/>
          <a:p>
            <a:r>
              <a:rPr lang="ja-JP" altLang="en-US" sz="3200" b="1" dirty="0" smtClean="0">
                <a:solidFill>
                  <a:srgbClr val="006600"/>
                </a:solidFill>
              </a:rPr>
              <a:t>プロンプトの放射メカニズム　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90342" y="142852"/>
            <a:ext cx="333937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ガンマ線偏光</a:t>
            </a:r>
            <a:r>
              <a:rPr lang="ja-JP" altLang="en-US" sz="3200" dirty="0" smtClean="0"/>
              <a:t>が鍵</a:t>
            </a:r>
            <a:endParaRPr kumimoji="1" lang="ja-JP" altLang="en-US" sz="3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5742" y="1984709"/>
            <a:ext cx="4532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■ 磁場は揃っているか、ランダムか？</a:t>
            </a:r>
            <a:endParaRPr lang="en-US" altLang="ja-JP" sz="2000" b="1" dirty="0" smtClean="0"/>
          </a:p>
          <a:p>
            <a:r>
              <a:rPr kumimoji="1" lang="ja-JP" altLang="en-US" sz="2000" b="1" dirty="0" smtClean="0"/>
              <a:t>■ シンクロトロンか、ジッターか？</a:t>
            </a:r>
            <a:endParaRPr kumimoji="1" lang="en-US" altLang="ja-JP" sz="2000" b="1" dirty="0" smtClean="0"/>
          </a:p>
          <a:p>
            <a:r>
              <a:rPr kumimoji="1" lang="ja-JP" altLang="en-US" sz="2000" b="1" dirty="0" smtClean="0"/>
              <a:t>■ </a:t>
            </a:r>
            <a:r>
              <a:rPr lang="ja-JP" altLang="en-US" sz="2000" b="1" dirty="0" smtClean="0"/>
              <a:t>ユニフォームジェットか、パッチ</a:t>
            </a:r>
            <a:r>
              <a:rPr lang="en-US" altLang="ja-JP" sz="2000" b="1" dirty="0" smtClean="0"/>
              <a:t>―</a:t>
            </a:r>
            <a:r>
              <a:rPr lang="ja-JP" altLang="en-US" sz="2000" b="1" dirty="0" smtClean="0"/>
              <a:t>か</a:t>
            </a:r>
            <a:r>
              <a:rPr kumimoji="1" lang="ja-JP" altLang="en-US" sz="2000" b="1" dirty="0" smtClean="0"/>
              <a:t>？</a:t>
            </a:r>
            <a:endParaRPr kumimoji="1" lang="ja-JP" altLang="en-US" sz="2000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2571736" y="3000372"/>
            <a:ext cx="1643074" cy="1643074"/>
            <a:chOff x="2214546" y="3357562"/>
            <a:chExt cx="1643074" cy="1643074"/>
          </a:xfrm>
        </p:grpSpPr>
        <p:sp>
          <p:nvSpPr>
            <p:cNvPr id="50" name="円/楕円 49"/>
            <p:cNvSpPr/>
            <p:nvPr/>
          </p:nvSpPr>
          <p:spPr>
            <a:xfrm>
              <a:off x="2214546" y="3357562"/>
              <a:ext cx="1643074" cy="1643074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478106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428860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357554" y="3643314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857488" y="378619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620850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2763726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3071802" y="42148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928926" y="3429000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3143240" y="462112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263660" y="404961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>
              <a:stCxn id="61" idx="3"/>
              <a:endCxn id="61" idx="7"/>
            </p:cNvCxnSpPr>
            <p:nvPr/>
          </p:nvCxnSpPr>
          <p:spPr>
            <a:xfrm rot="5400000" flipH="1" flipV="1">
              <a:off x="2974043" y="347411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>
              <a:stCxn id="57" idx="1"/>
              <a:endCxn id="57" idx="5"/>
            </p:cNvCxnSpPr>
            <p:nvPr/>
          </p:nvCxnSpPr>
          <p:spPr>
            <a:xfrm rot="16200000" flipH="1">
              <a:off x="2902605" y="3831307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>
              <a:stCxn id="63" idx="1"/>
              <a:endCxn id="63" idx="5"/>
            </p:cNvCxnSpPr>
            <p:nvPr/>
          </p:nvCxnSpPr>
          <p:spPr>
            <a:xfrm rot="16200000" flipH="1">
              <a:off x="2308777" y="40947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60" idx="0"/>
              <a:endCxn id="60" idx="4"/>
            </p:cNvCxnSpPr>
            <p:nvPr/>
          </p:nvCxnSpPr>
          <p:spPr>
            <a:xfrm rot="16200000" flipH="1">
              <a:off x="3071802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>
              <a:endCxn id="55" idx="2"/>
            </p:cNvCxnSpPr>
            <p:nvPr/>
          </p:nvCxnSpPr>
          <p:spPr>
            <a:xfrm rot="10800000" flipV="1">
              <a:off x="2428860" y="3786190"/>
              <a:ext cx="285752" cy="11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矢印コネクタ 75"/>
            <p:cNvCxnSpPr>
              <a:stCxn id="58" idx="5"/>
              <a:endCxn id="58" idx="1"/>
            </p:cNvCxnSpPr>
            <p:nvPr/>
          </p:nvCxnSpPr>
          <p:spPr>
            <a:xfrm rot="5400000" flipH="1">
              <a:off x="2665967" y="4259935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矢印コネクタ 77"/>
            <p:cNvCxnSpPr>
              <a:stCxn id="56" idx="7"/>
              <a:endCxn id="56" idx="3"/>
            </p:cNvCxnSpPr>
            <p:nvPr/>
          </p:nvCxnSpPr>
          <p:spPr>
            <a:xfrm rot="16200000" flipH="1" flipV="1">
              <a:off x="3402671" y="3688431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矢印コネクタ 79"/>
            <p:cNvCxnSpPr>
              <a:stCxn id="59" idx="4"/>
              <a:endCxn id="59" idx="0"/>
            </p:cNvCxnSpPr>
            <p:nvPr/>
          </p:nvCxnSpPr>
          <p:spPr>
            <a:xfrm rot="5400000" flipH="1">
              <a:off x="2763726" y="4775160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stCxn id="52" idx="2"/>
              <a:endCxn id="52" idx="6"/>
            </p:cNvCxnSpPr>
            <p:nvPr/>
          </p:nvCxnSpPr>
          <p:spPr>
            <a:xfrm rot="10800000" flipH="1">
              <a:off x="3478106" y="4368856"/>
              <a:ext cx="3080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stCxn id="62" idx="3"/>
              <a:endCxn id="62" idx="7"/>
            </p:cNvCxnSpPr>
            <p:nvPr/>
          </p:nvCxnSpPr>
          <p:spPr>
            <a:xfrm rot="5400000" flipH="1" flipV="1">
              <a:off x="3188357" y="4666239"/>
              <a:ext cx="217842" cy="217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/>
          <p:cNvGrpSpPr/>
          <p:nvPr/>
        </p:nvGrpSpPr>
        <p:grpSpPr>
          <a:xfrm>
            <a:off x="4714876" y="1857364"/>
            <a:ext cx="4286280" cy="3381726"/>
            <a:chOff x="4714876" y="1904662"/>
            <a:chExt cx="4286280" cy="3381726"/>
          </a:xfrm>
        </p:grpSpPr>
        <p:pic>
          <p:nvPicPr>
            <p:cNvPr id="43010" name="Picture 2" descr="http://spiff.rit.edu/classes/phys301/lectures/grb/grb_variety.gif"/>
            <p:cNvPicPr>
              <a:picLocks noChangeAspect="1" noChangeArrowheads="1"/>
            </p:cNvPicPr>
            <p:nvPr/>
          </p:nvPicPr>
          <p:blipFill>
            <a:blip r:embed="rId3" cstate="print"/>
            <a:srcRect l="69219" t="76667" r="1465"/>
            <a:stretch>
              <a:fillRect/>
            </a:stretch>
          </p:blipFill>
          <p:spPr bwMode="auto">
            <a:xfrm>
              <a:off x="4714876" y="1952714"/>
              <a:ext cx="4286280" cy="3333674"/>
            </a:xfrm>
            <a:prstGeom prst="rect">
              <a:avLst/>
            </a:prstGeom>
            <a:noFill/>
          </p:spPr>
        </p:pic>
        <p:sp>
          <p:nvSpPr>
            <p:cNvPr id="106" name="正方形/長方形 105"/>
            <p:cNvSpPr/>
            <p:nvPr/>
          </p:nvSpPr>
          <p:spPr>
            <a:xfrm>
              <a:off x="5342052" y="1904662"/>
              <a:ext cx="3571900" cy="1428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5143504" y="4655444"/>
            <a:ext cx="476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8548884" y="4667586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cxnSp>
        <p:nvCxnSpPr>
          <p:cNvPr id="111" name="直線コネクタ 110"/>
          <p:cNvCxnSpPr/>
          <p:nvPr/>
        </p:nvCxnSpPr>
        <p:spPr>
          <a:xfrm rot="5400000">
            <a:off x="3535354" y="4274677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rot="5400000">
            <a:off x="4178296" y="427388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rot="5400000">
            <a:off x="4608513" y="427388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rot="5400000">
            <a:off x="6607983" y="5703437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rot="5400000">
            <a:off x="5751521" y="427388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rot="5400000">
            <a:off x="6249999" y="427388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グループ化 80"/>
          <p:cNvGrpSpPr/>
          <p:nvPr/>
        </p:nvGrpSpPr>
        <p:grpSpPr>
          <a:xfrm>
            <a:off x="5857885" y="5924588"/>
            <a:ext cx="2643205" cy="528948"/>
            <a:chOff x="5857885" y="5192626"/>
            <a:chExt cx="2643205" cy="528948"/>
          </a:xfrm>
        </p:grpSpPr>
        <p:sp>
          <p:nvSpPr>
            <p:cNvPr id="117" name="円/楕円 116"/>
            <p:cNvSpPr/>
            <p:nvPr/>
          </p:nvSpPr>
          <p:spPr>
            <a:xfrm>
              <a:off x="5857885" y="5192626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8" name="直線矢印コネクタ 117"/>
            <p:cNvCxnSpPr>
              <a:stCxn id="117" idx="2"/>
              <a:endCxn id="117" idx="6"/>
            </p:cNvCxnSpPr>
            <p:nvPr/>
          </p:nvCxnSpPr>
          <p:spPr>
            <a:xfrm rot="10800000" flipH="1">
              <a:off x="5857885" y="5453821"/>
              <a:ext cx="5223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円/楕円 124"/>
            <p:cNvSpPr/>
            <p:nvPr/>
          </p:nvSpPr>
          <p:spPr>
            <a:xfrm>
              <a:off x="6907130" y="5199184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7978700" y="5192626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9" name="直線矢印コネクタ 128"/>
            <p:cNvCxnSpPr>
              <a:stCxn id="125" idx="5"/>
              <a:endCxn id="125" idx="1"/>
            </p:cNvCxnSpPr>
            <p:nvPr/>
          </p:nvCxnSpPr>
          <p:spPr>
            <a:xfrm rot="5400000" flipH="1">
              <a:off x="6983632" y="5275686"/>
              <a:ext cx="369386" cy="369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>
              <a:stCxn id="126" idx="7"/>
              <a:endCxn id="126" idx="3"/>
            </p:cNvCxnSpPr>
            <p:nvPr/>
          </p:nvCxnSpPr>
          <p:spPr>
            <a:xfrm rot="16200000" flipH="1" flipV="1">
              <a:off x="8055202" y="5269128"/>
              <a:ext cx="369386" cy="369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2" name="テキスト ボックス 131"/>
          <p:cNvSpPr txBox="1"/>
          <p:nvPr/>
        </p:nvSpPr>
        <p:spPr>
          <a:xfrm>
            <a:off x="4643438" y="5167652"/>
            <a:ext cx="100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case1</a:t>
            </a:r>
            <a:endParaRPr kumimoji="1" lang="ja-JP" altLang="en-US" sz="28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643438" y="5930316"/>
            <a:ext cx="100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case2</a:t>
            </a:r>
            <a:endParaRPr kumimoji="1" lang="ja-JP" altLang="en-US" sz="2800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5857885" y="5167652"/>
            <a:ext cx="2665529" cy="522390"/>
            <a:chOff x="5857885" y="5978444"/>
            <a:chExt cx="2665529" cy="522390"/>
          </a:xfrm>
        </p:grpSpPr>
        <p:sp>
          <p:nvSpPr>
            <p:cNvPr id="119" name="円/楕円 118"/>
            <p:cNvSpPr/>
            <p:nvPr/>
          </p:nvSpPr>
          <p:spPr>
            <a:xfrm>
              <a:off x="5857885" y="5978444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6907130" y="5978444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8001024" y="5978444"/>
              <a:ext cx="522390" cy="5223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5" name="直線矢印コネクタ 134"/>
            <p:cNvCxnSpPr>
              <a:stCxn id="119" idx="3"/>
              <a:endCxn id="119" idx="7"/>
            </p:cNvCxnSpPr>
            <p:nvPr/>
          </p:nvCxnSpPr>
          <p:spPr>
            <a:xfrm rot="5400000" flipH="1" flipV="1">
              <a:off x="5934387" y="6054946"/>
              <a:ext cx="369386" cy="369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直線矢印コネクタ 136"/>
            <p:cNvCxnSpPr>
              <a:stCxn id="121" idx="3"/>
              <a:endCxn id="121" idx="7"/>
            </p:cNvCxnSpPr>
            <p:nvPr/>
          </p:nvCxnSpPr>
          <p:spPr>
            <a:xfrm rot="5400000" flipH="1" flipV="1">
              <a:off x="6983632" y="6054946"/>
              <a:ext cx="369386" cy="369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>
              <a:stCxn id="123" idx="3"/>
              <a:endCxn id="123" idx="7"/>
            </p:cNvCxnSpPr>
            <p:nvPr/>
          </p:nvCxnSpPr>
          <p:spPr>
            <a:xfrm rot="5400000" flipH="1" flipV="1">
              <a:off x="8077526" y="6054946"/>
              <a:ext cx="369386" cy="3693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グループ化 76"/>
          <p:cNvGrpSpPr/>
          <p:nvPr/>
        </p:nvGrpSpPr>
        <p:grpSpPr>
          <a:xfrm>
            <a:off x="428596" y="3000372"/>
            <a:ext cx="1643074" cy="1643074"/>
            <a:chOff x="2420486" y="4992262"/>
            <a:chExt cx="1643074" cy="1643074"/>
          </a:xfrm>
        </p:grpSpPr>
        <p:sp>
          <p:nvSpPr>
            <p:cNvPr id="91" name="円/楕円 90"/>
            <p:cNvSpPr/>
            <p:nvPr/>
          </p:nvSpPr>
          <p:spPr>
            <a:xfrm>
              <a:off x="2420486" y="4992262"/>
              <a:ext cx="1643074" cy="1643074"/>
            </a:xfrm>
            <a:prstGeom prst="ellipse">
              <a:avLst/>
            </a:prstGeom>
            <a:solidFill>
              <a:srgbClr val="C6D9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3" name="直線矢印コネクタ 92"/>
            <p:cNvCxnSpPr>
              <a:endCxn id="91" idx="7"/>
            </p:cNvCxnSpPr>
            <p:nvPr/>
          </p:nvCxnSpPr>
          <p:spPr>
            <a:xfrm flipV="1">
              <a:off x="2650566" y="5232884"/>
              <a:ext cx="1172371" cy="1085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矢印コネクタ 94"/>
            <p:cNvCxnSpPr/>
            <p:nvPr/>
          </p:nvCxnSpPr>
          <p:spPr>
            <a:xfrm flipV="1">
              <a:off x="2539222" y="5143512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 flipV="1">
              <a:off x="2864880" y="5532234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線矢印コネクタ 102"/>
            <p:cNvCxnSpPr/>
            <p:nvPr/>
          </p:nvCxnSpPr>
          <p:spPr>
            <a:xfrm flipV="1">
              <a:off x="3134866" y="5778080"/>
              <a:ext cx="84626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 flipV="1">
              <a:off x="2452018" y="5047934"/>
              <a:ext cx="84626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円/楕円 139"/>
            <p:cNvSpPr/>
            <p:nvPr/>
          </p:nvSpPr>
          <p:spPr>
            <a:xfrm>
              <a:off x="3335230" y="604988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3000364" y="5692692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円/楕円 141"/>
            <p:cNvSpPr/>
            <p:nvPr/>
          </p:nvSpPr>
          <p:spPr>
            <a:xfrm>
              <a:off x="2991990" y="6041508"/>
              <a:ext cx="308076" cy="3080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357158" y="857232"/>
            <a:ext cx="678661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どのように </a:t>
            </a:r>
            <a:r>
              <a:rPr kumimoji="1" lang="en-US" altLang="ja-JP" sz="2800" b="1" dirty="0" smtClean="0"/>
              <a:t>10</a:t>
            </a:r>
            <a:r>
              <a:rPr kumimoji="1" lang="en-US" altLang="ja-JP" sz="2800" b="1" baseline="30000" dirty="0" smtClean="0"/>
              <a:t>52</a:t>
            </a:r>
            <a:r>
              <a:rPr kumimoji="1" lang="en-US" altLang="ja-JP" sz="2800" b="1" dirty="0" smtClean="0"/>
              <a:t> erg </a:t>
            </a:r>
            <a:r>
              <a:rPr kumimoji="1" lang="ja-JP" altLang="en-US" sz="2800" b="1" dirty="0" smtClean="0"/>
              <a:t>ものエネルギーを</a:t>
            </a:r>
            <a:endParaRPr kumimoji="1" lang="en-US" altLang="ja-JP" sz="2800" b="1" dirty="0" smtClean="0"/>
          </a:p>
          <a:p>
            <a:r>
              <a:rPr lang="ja-JP" altLang="en-US" sz="2800" b="1" dirty="0" smtClean="0"/>
              <a:t>一瞬にして</a:t>
            </a:r>
            <a:r>
              <a:rPr kumimoji="1" lang="ja-JP" altLang="en-US" sz="2800" b="1" dirty="0" smtClean="0"/>
              <a:t>ガンマ線放射で解放するのか？</a:t>
            </a:r>
            <a:endParaRPr kumimoji="1" lang="ja-JP" altLang="en-US" sz="2800" b="1" dirty="0"/>
          </a:p>
        </p:txBody>
      </p:sp>
      <p:cxnSp>
        <p:nvCxnSpPr>
          <p:cNvPr id="75" name="直線コネクタ 74"/>
          <p:cNvCxnSpPr/>
          <p:nvPr/>
        </p:nvCxnSpPr>
        <p:spPr>
          <a:xfrm rot="16200000" flipH="1">
            <a:off x="5837931" y="3290311"/>
            <a:ext cx="2595908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rot="16200000" flipH="1">
            <a:off x="7143768" y="4596148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図 9" descr="sa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96248"/>
            <a:ext cx="4000528" cy="29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28596" y="4766273"/>
            <a:ext cx="363112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lang="ja-JP" altLang="en-US" sz="2000" dirty="0" smtClean="0"/>
              <a:t> 宇宙で直径 </a:t>
            </a:r>
            <a:r>
              <a:rPr lang="en-US" altLang="ja-JP" sz="2000" dirty="0" smtClean="0"/>
              <a:t>20m </a:t>
            </a:r>
            <a:r>
              <a:rPr lang="ja-JP" altLang="en-US" sz="2000" dirty="0" smtClean="0"/>
              <a:t>の帆を展開</a:t>
            </a:r>
            <a:endParaRPr kumimoji="1" lang="en-US" altLang="ja-JP" sz="20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000" dirty="0" smtClean="0"/>
              <a:t> 太陽からの輻射圧を受け、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     光子の運動量を推進力に</a:t>
            </a:r>
            <a:endParaRPr lang="en-US" altLang="ja-JP" sz="20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■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2010</a:t>
            </a:r>
            <a:r>
              <a:rPr kumimoji="1" lang="ja-JP" altLang="en-US" sz="2000" dirty="0" smtClean="0"/>
              <a:t>年</a:t>
            </a:r>
            <a:r>
              <a:rPr lang="ja-JP" altLang="en-US" sz="2000" dirty="0" smtClean="0"/>
              <a:t>夏期</a:t>
            </a:r>
            <a:r>
              <a:rPr kumimoji="1" lang="ja-JP" altLang="en-US" sz="2000" dirty="0" smtClean="0"/>
              <a:t>に </a:t>
            </a:r>
            <a:r>
              <a:rPr kumimoji="1" lang="en-US" altLang="ja-JP" sz="2000" dirty="0" smtClean="0"/>
              <a:t>H2A </a:t>
            </a:r>
            <a:r>
              <a:rPr kumimoji="1" lang="ja-JP" altLang="en-US" sz="2000" dirty="0" smtClean="0"/>
              <a:t>ロケットで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    </a:t>
            </a:r>
            <a:r>
              <a:rPr lang="ja-JP" altLang="en-US" sz="2000" dirty="0" smtClean="0"/>
              <a:t>打ち上げ予定</a:t>
            </a:r>
            <a:endParaRPr kumimoji="1" lang="ja-JP" altLang="en-US" sz="20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28596" y="4266207"/>
            <a:ext cx="242889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4642457" y="182758"/>
            <a:ext cx="4144385" cy="6572296"/>
            <a:chOff x="-31" y="182758"/>
            <a:chExt cx="4144385" cy="6572296"/>
          </a:xfrm>
        </p:grpSpPr>
        <p:grpSp>
          <p:nvGrpSpPr>
            <p:cNvPr id="24" name="グループ化 117"/>
            <p:cNvGrpSpPr/>
            <p:nvPr/>
          </p:nvGrpSpPr>
          <p:grpSpPr>
            <a:xfrm>
              <a:off x="950" y="182758"/>
              <a:ext cx="4143404" cy="6572296"/>
              <a:chOff x="4714876" y="214290"/>
              <a:chExt cx="4143404" cy="6572296"/>
            </a:xfrm>
          </p:grpSpPr>
          <p:grpSp>
            <p:nvGrpSpPr>
              <p:cNvPr id="27" name="グループ化 111"/>
              <p:cNvGrpSpPr/>
              <p:nvPr/>
            </p:nvGrpSpPr>
            <p:grpSpPr>
              <a:xfrm>
                <a:off x="5072066" y="214290"/>
                <a:ext cx="3556355" cy="3429024"/>
                <a:chOff x="500034" y="326831"/>
                <a:chExt cx="3143272" cy="3030731"/>
              </a:xfrm>
            </p:grpSpPr>
            <p:pic>
              <p:nvPicPr>
                <p:cNvPr id="6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8333" b="53596"/>
                <a:stretch>
                  <a:fillRect/>
                </a:stretch>
              </p:blipFill>
              <p:spPr bwMode="auto">
                <a:xfrm>
                  <a:off x="500034" y="326831"/>
                  <a:ext cx="3143272" cy="3030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2" name="十二角形 61"/>
                <p:cNvSpPr/>
                <p:nvPr/>
              </p:nvSpPr>
              <p:spPr>
                <a:xfrm>
                  <a:off x="949498" y="654525"/>
                  <a:ext cx="2248081" cy="2248081"/>
                </a:xfrm>
                <a:prstGeom prst="dodecagon">
                  <a:avLst/>
                </a:prstGeom>
                <a:solidFill>
                  <a:srgbClr val="C6D9F1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3" name="グループ化 24"/>
                <p:cNvGrpSpPr/>
                <p:nvPr/>
              </p:nvGrpSpPr>
              <p:grpSpPr>
                <a:xfrm>
                  <a:off x="2351081" y="1467606"/>
                  <a:ext cx="942110" cy="1372658"/>
                  <a:chOff x="3892946" y="2071670"/>
                  <a:chExt cx="1107690" cy="1613919"/>
                </a:xfrm>
              </p:grpSpPr>
              <p:sp>
                <p:nvSpPr>
                  <p:cNvPr id="78" name="正方形/長方形 9"/>
                  <p:cNvSpPr/>
                  <p:nvPr/>
                </p:nvSpPr>
                <p:spPr>
                  <a:xfrm>
                    <a:off x="4905448" y="20716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9" name="正方形/長方形 10"/>
                  <p:cNvSpPr/>
                  <p:nvPr/>
                </p:nvSpPr>
                <p:spPr>
                  <a:xfrm rot="1800000">
                    <a:off x="4720289" y="27738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正方形/長方形 11"/>
                  <p:cNvSpPr/>
                  <p:nvPr/>
                </p:nvSpPr>
                <p:spPr>
                  <a:xfrm rot="3600000">
                    <a:off x="4202542" y="32808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4" name="グループ化 15"/>
                <p:cNvGrpSpPr/>
                <p:nvPr/>
              </p:nvGrpSpPr>
              <p:grpSpPr>
                <a:xfrm rot="5400000">
                  <a:off x="1220118" y="1849843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75" name="正方形/長方形 12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6" name="正方形/長方形 75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7" name="正方形/長方形 76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5" name="グループ化 16"/>
                <p:cNvGrpSpPr/>
                <p:nvPr/>
              </p:nvGrpSpPr>
              <p:grpSpPr>
                <a:xfrm rot="10800000">
                  <a:off x="846030" y="712560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72" name="正方形/長方形 71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3" name="正方形/長方形 72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4" name="正方形/長方形 73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6" name="グループ化 20"/>
                <p:cNvGrpSpPr/>
                <p:nvPr/>
              </p:nvGrpSpPr>
              <p:grpSpPr>
                <a:xfrm rot="16200000">
                  <a:off x="1973859" y="334706"/>
                  <a:ext cx="942110" cy="1372658"/>
                  <a:chOff x="4045346" y="2224070"/>
                  <a:chExt cx="1107690" cy="1613919"/>
                </a:xfrm>
              </p:grpSpPr>
              <p:sp>
                <p:nvSpPr>
                  <p:cNvPr id="69" name="正方形/長方形 68"/>
                  <p:cNvSpPr/>
                  <p:nvPr/>
                </p:nvSpPr>
                <p:spPr>
                  <a:xfrm>
                    <a:off x="5057848" y="2224070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0" name="正方形/長方形 69"/>
                  <p:cNvSpPr/>
                  <p:nvPr/>
                </p:nvSpPr>
                <p:spPr>
                  <a:xfrm rot="1800000">
                    <a:off x="4872689" y="2926268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1" name="正方形/長方形 70"/>
                  <p:cNvSpPr/>
                  <p:nvPr/>
                </p:nvSpPr>
                <p:spPr>
                  <a:xfrm rot="3600000">
                    <a:off x="4354942" y="3433205"/>
                    <a:ext cx="95188" cy="714380"/>
                  </a:xfrm>
                  <a:prstGeom prst="rect">
                    <a:avLst/>
                  </a:pr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67" name="直線矢印コネクタ 66"/>
                <p:cNvCxnSpPr/>
                <p:nvPr/>
              </p:nvCxnSpPr>
              <p:spPr>
                <a:xfrm rot="10800000" flipH="1">
                  <a:off x="949498" y="1770050"/>
                  <a:ext cx="2248081" cy="135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lg"/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正方形/長方形 67"/>
                <p:cNvSpPr/>
                <p:nvPr/>
              </p:nvSpPr>
              <p:spPr>
                <a:xfrm>
                  <a:off x="1830344" y="1454326"/>
                  <a:ext cx="455640" cy="31412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dirty="0" smtClean="0"/>
                    <a:t>140</a:t>
                  </a:r>
                  <a:endParaRPr lang="ja-JP" altLang="en-US" dirty="0"/>
                </a:p>
              </p:txBody>
            </p:sp>
          </p:grpSp>
          <p:grpSp>
            <p:nvGrpSpPr>
              <p:cNvPr id="28" name="グループ化 45"/>
              <p:cNvGrpSpPr/>
              <p:nvPr/>
            </p:nvGrpSpPr>
            <p:grpSpPr>
              <a:xfrm>
                <a:off x="4857752" y="3489008"/>
                <a:ext cx="4000528" cy="3297578"/>
                <a:chOff x="2928926" y="2074638"/>
                <a:chExt cx="4976824" cy="4102325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28926" y="2074638"/>
                  <a:ext cx="4976824" cy="4102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39" name="グループ化 9"/>
                <p:cNvGrpSpPr/>
                <p:nvPr/>
              </p:nvGrpSpPr>
              <p:grpSpPr>
                <a:xfrm>
                  <a:off x="3667056" y="2321805"/>
                  <a:ext cx="3512525" cy="1440447"/>
                  <a:chOff x="3667056" y="2321805"/>
                  <a:chExt cx="3512525" cy="1440447"/>
                </a:xfrm>
              </p:grpSpPr>
              <p:sp>
                <p:nvSpPr>
                  <p:cNvPr id="56" name="正方形/長方形 3"/>
                  <p:cNvSpPr/>
                  <p:nvPr/>
                </p:nvSpPr>
                <p:spPr>
                  <a:xfrm>
                    <a:off x="3809932" y="2333492"/>
                    <a:ext cx="3214710" cy="595442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台形 56"/>
                  <p:cNvSpPr/>
                  <p:nvPr/>
                </p:nvSpPr>
                <p:spPr>
                  <a:xfrm rot="10800000">
                    <a:off x="3786181" y="2928934"/>
                    <a:ext cx="3250335" cy="761880"/>
                  </a:xfrm>
                  <a:prstGeom prst="trapezoid">
                    <a:avLst>
                      <a:gd name="adj" fmla="val 112367"/>
                    </a:avLst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57"/>
                  <p:cNvSpPr/>
                  <p:nvPr/>
                </p:nvSpPr>
                <p:spPr>
                  <a:xfrm>
                    <a:off x="4655312" y="3690814"/>
                    <a:ext cx="1547887" cy="71438"/>
                  </a:xfrm>
                  <a:prstGeom prst="rect">
                    <a:avLst/>
                  </a:prstGeom>
                  <a:solidFill>
                    <a:srgbClr val="C6D9F1">
                      <a:alpha val="50196"/>
                    </a:srgbClr>
                  </a:solidFill>
                  <a:ln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3667056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7060455" y="2321805"/>
                    <a:ext cx="119126" cy="1428760"/>
                  </a:xfrm>
                  <a:prstGeom prst="rect">
                    <a:avLst/>
                  </a:prstGeom>
                  <a:solidFill>
                    <a:srgbClr val="FFFF00">
                      <a:alpha val="50196"/>
                    </a:srgbClr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0" name="正方形/長方形 39"/>
                <p:cNvSpPr/>
                <p:nvPr/>
              </p:nvSpPr>
              <p:spPr>
                <a:xfrm>
                  <a:off x="3547930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6929454" y="3786190"/>
                  <a:ext cx="357190" cy="357190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正方形/長方形 41"/>
                <p:cNvSpPr/>
                <p:nvPr/>
              </p:nvSpPr>
              <p:spPr>
                <a:xfrm>
                  <a:off x="4714688" y="3786190"/>
                  <a:ext cx="1428760" cy="785818"/>
                </a:xfrm>
                <a:prstGeom prst="rect">
                  <a:avLst/>
                </a:prstGeom>
                <a:solidFill>
                  <a:schemeClr val="accent2">
                    <a:lumMod val="75000"/>
                    <a:alpha val="50196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3500430" y="5143512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>
                  <a:off x="3512305" y="5427676"/>
                  <a:ext cx="3857652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3500430" y="4869635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>
                  <a:off x="6274637" y="4880110"/>
                  <a:ext cx="1071570" cy="158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47" name="正方形/長方形 46"/>
                <p:cNvSpPr/>
                <p:nvPr/>
              </p:nvSpPr>
              <p:spPr>
                <a:xfrm>
                  <a:off x="3857620" y="5584015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5572132" y="5584203"/>
                  <a:ext cx="1428760" cy="380940"/>
                </a:xfrm>
                <a:prstGeom prst="rect">
                  <a:avLst/>
                </a:prstGeom>
                <a:solidFill>
                  <a:srgbClr val="FF99FF">
                    <a:alpha val="50196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3884596" y="5574474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  <p:cxnSp>
              <p:nvCxnSpPr>
                <p:cNvPr id="50" name="直線コネクタ 49"/>
                <p:cNvCxnSpPr/>
                <p:nvPr/>
              </p:nvCxnSpPr>
              <p:spPr>
                <a:xfrm rot="5400000">
                  <a:off x="2715312" y="3036091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/>
                <p:cNvCxnSpPr/>
                <p:nvPr/>
              </p:nvCxnSpPr>
              <p:spPr>
                <a:xfrm rot="5400000">
                  <a:off x="6608777" y="3047172"/>
                  <a:ext cx="1500198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 rot="5400000">
                  <a:off x="2274109" y="4988761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 rot="5400000">
                  <a:off x="6416718" y="4987779"/>
                  <a:ext cx="2143140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3345679" y="6072206"/>
                  <a:ext cx="4143404" cy="158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5675413" y="5587905"/>
                  <a:ext cx="1250763" cy="4211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1600" dirty="0" smtClean="0"/>
                    <a:t>高圧電源</a:t>
                  </a:r>
                  <a:endParaRPr kumimoji="1" lang="ja-JP" altLang="en-US" sz="1600" dirty="0"/>
                </a:p>
              </p:txBody>
            </p:sp>
          </p:grpSp>
          <p:sp>
            <p:nvSpPr>
              <p:cNvPr id="29" name="テキスト ボックス 28"/>
              <p:cNvSpPr txBox="1"/>
              <p:nvPr/>
            </p:nvSpPr>
            <p:spPr>
              <a:xfrm>
                <a:off x="6336546" y="4263102"/>
                <a:ext cx="1378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 smtClean="0"/>
                  <a:t>プラスチック</a:t>
                </a:r>
                <a:endParaRPr kumimoji="1" lang="en-US" altLang="ja-JP" sz="1400" dirty="0" smtClean="0"/>
              </a:p>
              <a:p>
                <a:r>
                  <a:rPr lang="ja-JP" altLang="en-US" sz="1400" dirty="0" smtClean="0"/>
                  <a:t>シンチレータ</a:t>
                </a:r>
                <a:endParaRPr kumimoji="1" lang="ja-JP" altLang="en-US" sz="14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572132" y="4500570"/>
                <a:ext cx="5051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/>
                  <a:t>CsI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486425" y="4876021"/>
                <a:ext cx="800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/>
                  <a:t>R6041</a:t>
                </a:r>
              </a:p>
              <a:p>
                <a:r>
                  <a:rPr kumimoji="1" lang="ja-JP" altLang="en-US" sz="1600" dirty="0" smtClean="0"/>
                  <a:t>耐震化</a:t>
                </a:r>
                <a:endParaRPr kumimoji="1" lang="ja-JP" altLang="en-US" sz="1600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213960" y="5389358"/>
                <a:ext cx="9625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R7400p</a:t>
                </a:r>
                <a:endParaRPr kumimoji="1" lang="ja-JP" altLang="en-US" sz="16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572396" y="5463666"/>
                <a:ext cx="739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/>
                  <a:t>analog</a:t>
                </a:r>
                <a:endParaRPr kumimoji="1" lang="ja-JP" altLang="en-US" sz="16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709374" y="5692991"/>
                <a:ext cx="577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FPGA</a:t>
                </a:r>
                <a:endParaRPr kumimoji="1" lang="ja-JP" altLang="en-US" sz="1400" dirty="0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7746804" y="5923071"/>
                <a:ext cx="489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CPU</a:t>
                </a:r>
                <a:endParaRPr kumimoji="1" lang="ja-JP" altLang="en-US" sz="1400" dirty="0"/>
              </a:p>
            </p:txBody>
          </p:sp>
          <p:cxnSp>
            <p:nvCxnSpPr>
              <p:cNvPr id="36" name="直線矢印コネクタ 35"/>
              <p:cNvCxnSpPr/>
              <p:nvPr/>
            </p:nvCxnSpPr>
            <p:spPr>
              <a:xfrm rot="5400000">
                <a:off x="4499768" y="4214818"/>
                <a:ext cx="1143802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 rot="16200000">
                <a:off x="4479394" y="4021673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60 mm</a:t>
                </a:r>
                <a:endParaRPr kumimoji="1" lang="ja-JP" altLang="en-US" dirty="0"/>
              </a:p>
            </p:txBody>
          </p:sp>
        </p:grpSp>
        <p:cxnSp>
          <p:nvCxnSpPr>
            <p:cNvPr id="25" name="直線矢印コネクタ 24"/>
            <p:cNvCxnSpPr/>
            <p:nvPr/>
          </p:nvCxnSpPr>
          <p:spPr>
            <a:xfrm rot="16200000" flipH="1">
              <a:off x="-559468" y="5734477"/>
              <a:ext cx="1833251" cy="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 rot="16200000">
              <a:off x="-294022" y="5638963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10</a:t>
              </a:r>
              <a:r>
                <a:rPr kumimoji="1" lang="en-US" altLang="ja-JP" dirty="0" smtClean="0"/>
                <a:t>0 mm</a:t>
              </a:r>
              <a:endParaRPr kumimoji="1" lang="ja-JP" altLang="en-US" dirty="0"/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4410076" y="0"/>
            <a:ext cx="4591080" cy="6858000"/>
            <a:chOff x="4481514" y="0"/>
            <a:chExt cx="4591080" cy="6858000"/>
          </a:xfrm>
        </p:grpSpPr>
        <p:sp>
          <p:nvSpPr>
            <p:cNvPr id="83" name="正方形/長方形 82"/>
            <p:cNvSpPr/>
            <p:nvPr/>
          </p:nvSpPr>
          <p:spPr>
            <a:xfrm>
              <a:off x="4500562" y="0"/>
              <a:ext cx="4429156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グループ化 5"/>
            <p:cNvGrpSpPr/>
            <p:nvPr/>
          </p:nvGrpSpPr>
          <p:grpSpPr>
            <a:xfrm>
              <a:off x="4481514" y="820853"/>
              <a:ext cx="4591080" cy="5975592"/>
              <a:chOff x="4267168" y="714356"/>
              <a:chExt cx="4591080" cy="5975592"/>
            </a:xfrm>
          </p:grpSpPr>
          <p:grpSp>
            <p:nvGrpSpPr>
              <p:cNvPr id="85" name="グループ化 84"/>
              <p:cNvGrpSpPr/>
              <p:nvPr/>
            </p:nvGrpSpPr>
            <p:grpSpPr>
              <a:xfrm>
                <a:off x="4322172" y="2714620"/>
                <a:ext cx="4536076" cy="3975328"/>
                <a:chOff x="4322172" y="2714620"/>
                <a:chExt cx="4536076" cy="3975328"/>
              </a:xfrm>
            </p:grpSpPr>
            <p:pic>
              <p:nvPicPr>
                <p:cNvPr id="87" name="図 86" descr="GAP-position2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322172" y="3356827"/>
                  <a:ext cx="4250356" cy="2925149"/>
                </a:xfrm>
                <a:prstGeom prst="rect">
                  <a:avLst/>
                </a:prstGeom>
              </p:spPr>
            </p:pic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4427195" y="6119878"/>
                  <a:ext cx="1930755" cy="3809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 smtClean="0"/>
                    <a:t>太陽電池パドル</a:t>
                  </a:r>
                  <a:endParaRPr kumimoji="1" lang="ja-JP" altLang="en-US" dirty="0"/>
                </a:p>
              </p:txBody>
            </p:sp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7500926" y="6228283"/>
                  <a:ext cx="1357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 smtClean="0"/>
                    <a:t>太陽面</a:t>
                  </a:r>
                  <a:endParaRPr kumimoji="1" lang="ja-JP" altLang="en-US" sz="2400" b="1" dirty="0"/>
                </a:p>
              </p:txBody>
            </p:sp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7143736" y="3218028"/>
                  <a:ext cx="17144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 smtClean="0"/>
                    <a:t>反太陽面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91" name="直線コネクタ 90"/>
                <p:cNvCxnSpPr/>
                <p:nvPr/>
              </p:nvCxnSpPr>
              <p:spPr>
                <a:xfrm rot="16200000" flipH="1">
                  <a:off x="4862159" y="2934127"/>
                  <a:ext cx="1033267" cy="84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 rot="5400000">
                  <a:off x="6495447" y="2949454"/>
                  <a:ext cx="1033267" cy="84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円/楕円 92"/>
                <p:cNvSpPr/>
                <p:nvPr/>
              </p:nvSpPr>
              <p:spPr>
                <a:xfrm>
                  <a:off x="4934999" y="2714620"/>
                  <a:ext cx="2536201" cy="234833"/>
                </a:xfrm>
                <a:prstGeom prst="ellipse">
                  <a:avLst/>
                </a:prstGeom>
                <a:solidFill>
                  <a:srgbClr val="FFFF00">
                    <a:alpha val="4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7432188" y="4711495"/>
                  <a:ext cx="12117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dirty="0" smtClean="0"/>
                    <a:t>ス</a:t>
                  </a:r>
                  <a:r>
                    <a:rPr kumimoji="1" lang="ja-JP" altLang="en-US" dirty="0" smtClean="0"/>
                    <a:t>ラスタ用</a:t>
                  </a:r>
                  <a:endParaRPr kumimoji="1" lang="en-US" altLang="ja-JP" dirty="0" smtClean="0"/>
                </a:p>
                <a:p>
                  <a:r>
                    <a:rPr lang="ja-JP" altLang="en-US" dirty="0" smtClean="0"/>
                    <a:t>燃料タンク</a:t>
                  </a:r>
                  <a:endParaRPr kumimoji="1" lang="ja-JP" altLang="en-US" dirty="0"/>
                </a:p>
              </p:txBody>
            </p:sp>
          </p:grpSp>
          <p:sp>
            <p:nvSpPr>
              <p:cNvPr id="86" name="テキスト ボックス 85"/>
              <p:cNvSpPr txBox="1"/>
              <p:nvPr/>
            </p:nvSpPr>
            <p:spPr>
              <a:xfrm>
                <a:off x="4267168" y="714356"/>
                <a:ext cx="421140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/>
                  <a:t>■ 反太陽面のパネルに取り付け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前方には障害物は無い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偏光観測範囲：</a:t>
                </a:r>
                <a:r>
                  <a:rPr lang="en-US" altLang="ja-JP" sz="2000" dirty="0" smtClean="0"/>
                  <a:t>60 – 300 </a:t>
                </a:r>
                <a:r>
                  <a:rPr lang="en-US" altLang="ja-JP" sz="2000" dirty="0" err="1" smtClean="0"/>
                  <a:t>keV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スペクトル測定範囲：</a:t>
                </a:r>
                <a:r>
                  <a:rPr lang="en-US" altLang="ja-JP" sz="2000" dirty="0" smtClean="0"/>
                  <a:t>30 – 300 </a:t>
                </a:r>
                <a:r>
                  <a:rPr lang="en-US" altLang="ja-JP" sz="2000" dirty="0" err="1" smtClean="0"/>
                  <a:t>keV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時間分解能１秒で偏光観測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■ ２エネルギーバンドで偏光観測       </a:t>
                </a:r>
              </a:p>
            </p:txBody>
          </p:sp>
        </p:grpSp>
      </p:grpSp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71438" y="71415"/>
            <a:ext cx="5357818" cy="1214445"/>
          </a:xfrm>
        </p:spPr>
        <p:txBody>
          <a:bodyPr>
            <a:noAutofit/>
          </a:bodyPr>
          <a:lstStyle/>
          <a:p>
            <a:pPr algn="l" eaLnBrk="1" hangingPunct="1"/>
            <a:r>
              <a:rPr lang="ja-JP" altLang="en-US" sz="3600" b="1" dirty="0" smtClean="0">
                <a:solidFill>
                  <a:srgbClr val="006600"/>
                </a:solidFill>
              </a:rPr>
              <a:t>小型</a:t>
            </a:r>
            <a:r>
              <a:rPr lang="ja-JP" altLang="en-US" sz="3200" b="1" dirty="0" smtClean="0">
                <a:solidFill>
                  <a:srgbClr val="006600"/>
                </a:solidFill>
              </a:rPr>
              <a:t>ソーラーセイル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実証機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IKAROS (</a:t>
            </a:r>
            <a:r>
              <a:rPr lang="ja-JP" altLang="en-US" sz="3600" b="1" dirty="0" smtClean="0">
                <a:solidFill>
                  <a:srgbClr val="006600"/>
                </a:solidFill>
              </a:rPr>
              <a:t>イカロス</a:t>
            </a:r>
            <a:r>
              <a:rPr lang="en-US" altLang="ja-JP" sz="3600" b="1" dirty="0" smtClean="0">
                <a:solidFill>
                  <a:srgbClr val="006600"/>
                </a:solidFill>
              </a:rPr>
              <a:t>)</a:t>
            </a:r>
            <a:endParaRPr lang="ja-JP" altLang="en-US" sz="3600" b="1" dirty="0" smtClean="0">
              <a:solidFill>
                <a:srgbClr val="006600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357290" y="385762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20m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3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21" y="714356"/>
            <a:ext cx="4554155" cy="6072206"/>
          </a:xfrm>
          <a:prstGeom prst="rect">
            <a:avLst/>
          </a:prstGeom>
        </p:spPr>
      </p:pic>
      <p:pic>
        <p:nvPicPr>
          <p:cNvPr id="3" name="図 2" descr="IMG_3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175" y="706594"/>
            <a:ext cx="4010876" cy="30081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2844" y="71414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GAP </a:t>
            </a:r>
            <a:r>
              <a:rPr kumimoji="1" lang="ja-JP" altLang="en-US" sz="3600" dirty="0" smtClean="0"/>
              <a:t>フライトモデル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3962" y="6191928"/>
            <a:ext cx="2722220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GAP-S (</a:t>
            </a:r>
            <a:r>
              <a:rPr kumimoji="1" lang="ja-JP" altLang="en-US" sz="2800" dirty="0" smtClean="0"/>
              <a:t>センサー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29322" y="428604"/>
            <a:ext cx="2119491" cy="523220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GAP-P (</a:t>
            </a:r>
            <a:r>
              <a:rPr lang="ja-JP" altLang="en-US" sz="2800" dirty="0" smtClean="0"/>
              <a:t>電源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pic>
        <p:nvPicPr>
          <p:cNvPr id="7" name="図 6" descr="IMG_2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174" y="5262248"/>
            <a:ext cx="1987875" cy="1490906"/>
          </a:xfrm>
          <a:prstGeom prst="rect">
            <a:avLst/>
          </a:prstGeom>
        </p:spPr>
      </p:pic>
      <p:pic>
        <p:nvPicPr>
          <p:cNvPr id="8" name="図 7" descr="IMG_2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4782" y="3734729"/>
            <a:ext cx="2000264" cy="1500198"/>
          </a:xfrm>
          <a:prstGeom prst="rect">
            <a:avLst/>
          </a:prstGeom>
        </p:spPr>
      </p:pic>
      <p:pic>
        <p:nvPicPr>
          <p:cNvPr id="9" name="図 8" descr="IMG_2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0813" y="3730518"/>
            <a:ext cx="1979244" cy="1484432"/>
          </a:xfrm>
          <a:prstGeom prst="rect">
            <a:avLst/>
          </a:prstGeom>
        </p:spPr>
      </p:pic>
      <p:pic>
        <p:nvPicPr>
          <p:cNvPr id="10" name="図 9" descr="IMG_2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8880" y="5256965"/>
            <a:ext cx="1976430" cy="1482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IMG_3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333884" cy="3250414"/>
          </a:xfrm>
          <a:prstGeom prst="rect">
            <a:avLst/>
          </a:prstGeom>
        </p:spPr>
      </p:pic>
      <p:pic>
        <p:nvPicPr>
          <p:cNvPr id="4" name="図 3" descr="IMG_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42851"/>
            <a:ext cx="4357718" cy="3268289"/>
          </a:xfrm>
          <a:prstGeom prst="rect">
            <a:avLst/>
          </a:prstGeom>
        </p:spPr>
      </p:pic>
      <p:pic>
        <p:nvPicPr>
          <p:cNvPr id="5" name="図 4" descr="IMG_3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72" y="3520424"/>
            <a:ext cx="4333861" cy="3250396"/>
          </a:xfrm>
          <a:prstGeom prst="rect">
            <a:avLst/>
          </a:prstGeom>
        </p:spPr>
      </p:pic>
      <p:pic>
        <p:nvPicPr>
          <p:cNvPr id="6" name="図 5" descr="IMG_3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00437"/>
            <a:ext cx="4357718" cy="326828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857224" y="4643446"/>
            <a:ext cx="1357322" cy="121444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214546" y="3500438"/>
            <a:ext cx="2286016" cy="1143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214546" y="5857892"/>
            <a:ext cx="2247095" cy="88974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428728" y="3000372"/>
            <a:ext cx="18004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膜展開機構周辺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5008" y="3000372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膜展開機構制御系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14414" y="6345816"/>
            <a:ext cx="20457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GAP</a:t>
            </a:r>
            <a:r>
              <a:rPr kumimoji="1" lang="ja-JP" altLang="en-US" dirty="0" smtClean="0"/>
              <a:t>取り付けデッキ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6345816"/>
            <a:ext cx="1814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GAP-S (</a:t>
            </a:r>
            <a:r>
              <a:rPr kumimoji="1" lang="ja-JP" altLang="en-US" dirty="0" smtClean="0"/>
              <a:t>センサー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59848" y="3571876"/>
            <a:ext cx="14269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GAP-P (</a:t>
            </a:r>
            <a:r>
              <a:rPr kumimoji="1" lang="ja-JP" altLang="en-US" dirty="0" smtClean="0"/>
              <a:t>電源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5" idx="0"/>
          </p:cNvCxnSpPr>
          <p:nvPr/>
        </p:nvCxnSpPr>
        <p:spPr>
          <a:xfrm rot="5400000" flipH="1" flipV="1">
            <a:off x="5496148" y="5626890"/>
            <a:ext cx="702238" cy="7356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0800000" flipV="1">
            <a:off x="7786710" y="3929066"/>
            <a:ext cx="642942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357158" y="1605307"/>
            <a:ext cx="7077101" cy="5252693"/>
            <a:chOff x="857224" y="1319579"/>
            <a:chExt cx="7077101" cy="5252693"/>
          </a:xfrm>
        </p:grpSpPr>
        <p:pic>
          <p:nvPicPr>
            <p:cNvPr id="747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1319579"/>
              <a:ext cx="7077101" cy="5252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コネクタ 5"/>
            <p:cNvCxnSpPr/>
            <p:nvPr/>
          </p:nvCxnSpPr>
          <p:spPr>
            <a:xfrm rot="5400000">
              <a:off x="500034" y="4357694"/>
              <a:ext cx="328614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rot="5400000">
              <a:off x="2143108" y="4357694"/>
              <a:ext cx="3286148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3286116" y="1571612"/>
              <a:ext cx="367248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aseline="30000" dirty="0" smtClean="0"/>
                <a:t>241</a:t>
              </a:r>
              <a:r>
                <a:rPr kumimoji="1" lang="en-US" altLang="ja-JP" sz="2400" dirty="0" smtClean="0"/>
                <a:t>Am </a:t>
              </a:r>
              <a:r>
                <a:rPr kumimoji="1" lang="ja-JP" altLang="en-US" sz="2400" dirty="0" smtClean="0"/>
                <a:t>光電ピーク</a:t>
              </a:r>
              <a:r>
                <a:rPr kumimoji="1" lang="en-US" altLang="ja-JP" sz="2400" dirty="0" smtClean="0"/>
                <a:t>(59.5keV)</a:t>
              </a:r>
              <a:endParaRPr kumimoji="1" lang="ja-JP" altLang="en-US" sz="2400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0800000" flipV="1">
              <a:off x="3357554" y="2071678"/>
              <a:ext cx="714380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714876" y="2071678"/>
              <a:ext cx="785818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4786314" y="3038797"/>
              <a:ext cx="152958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プラシンチ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245772" y="4253243"/>
              <a:ext cx="154080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err="1" smtClean="0"/>
                <a:t>CsI</a:t>
              </a:r>
              <a:r>
                <a:rPr kumimoji="1" lang="en-US" altLang="ja-JP" sz="2400" dirty="0" smtClean="0"/>
                <a:t> 12</a:t>
              </a:r>
              <a:r>
                <a:rPr lang="ja-JP" altLang="en-US" sz="2400" dirty="0" smtClean="0"/>
                <a:t>系統</a:t>
              </a:r>
              <a:endParaRPr kumimoji="1" lang="ja-JP" altLang="en-US" sz="24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2214546" y="5715016"/>
              <a:ext cx="142876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3929058" y="5715016"/>
              <a:ext cx="371477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2246078" y="5000636"/>
              <a:ext cx="13780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偏光測定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(low-energy)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99011" y="5000636"/>
              <a:ext cx="1444691" cy="6463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/>
                <a:t>偏光測定</a:t>
              </a:r>
              <a:endParaRPr lang="en-US" altLang="ja-JP" dirty="0" smtClean="0"/>
            </a:p>
            <a:p>
              <a:pPr algn="ctr"/>
              <a:r>
                <a:rPr lang="en-US" altLang="ja-JP" dirty="0" smtClean="0"/>
                <a:t>(high-energy)</a:t>
              </a: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214282" y="71414"/>
            <a:ext cx="1949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スペクトル</a:t>
            </a:r>
            <a:endParaRPr kumimoji="1" lang="ja-JP" altLang="en-US" sz="3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07726" y="627387"/>
            <a:ext cx="746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■ プラシンチ </a:t>
            </a:r>
            <a:r>
              <a:rPr kumimoji="1" lang="en-US" altLang="ja-JP" sz="2000" dirty="0" smtClean="0"/>
              <a:t>LD </a:t>
            </a:r>
            <a:r>
              <a:rPr kumimoji="1" lang="ja-JP" altLang="en-US" sz="2000" dirty="0" smtClean="0"/>
              <a:t>は</a:t>
            </a:r>
            <a:r>
              <a:rPr lang="en-US" altLang="ja-JP" sz="2000" dirty="0" smtClean="0"/>
              <a:t> 7keV </a:t>
            </a:r>
            <a:r>
              <a:rPr lang="ja-JP" altLang="en-US" sz="2000" dirty="0" smtClean="0"/>
              <a:t>程度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約 </a:t>
            </a:r>
            <a:r>
              <a:rPr lang="en-US" altLang="ja-JP" sz="2000" dirty="0" smtClean="0"/>
              <a:t>60keV </a:t>
            </a:r>
            <a:r>
              <a:rPr lang="ja-JP" altLang="en-US" sz="2000" dirty="0" smtClean="0"/>
              <a:t>からの偏光測定が可能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■ </a:t>
            </a:r>
            <a:r>
              <a:rPr kumimoji="1" lang="en-US" altLang="ja-JP" sz="2000" dirty="0" err="1" smtClean="0"/>
              <a:t>CsI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dirty="0" smtClean="0"/>
              <a:t>LD</a:t>
            </a:r>
            <a:r>
              <a:rPr lang="ja-JP" altLang="en-US" sz="2000" dirty="0" smtClean="0"/>
              <a:t> は十分良いので、</a:t>
            </a:r>
            <a:r>
              <a:rPr lang="en-US" altLang="ja-JP" sz="2000" dirty="0" smtClean="0"/>
              <a:t>30 </a:t>
            </a:r>
            <a:r>
              <a:rPr lang="en-US" altLang="ja-JP" sz="2000" dirty="0" err="1" smtClean="0"/>
              <a:t>keV</a:t>
            </a:r>
            <a:r>
              <a:rPr lang="ja-JP" altLang="en-US" sz="2000" dirty="0" smtClean="0"/>
              <a:t>程度に設定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■ </a:t>
            </a:r>
            <a:r>
              <a:rPr kumimoji="1" lang="en-US" altLang="ja-JP" sz="2000" dirty="0" smtClean="0"/>
              <a:t>low- &amp; high-energy </a:t>
            </a:r>
            <a:r>
              <a:rPr kumimoji="1" lang="ja-JP" altLang="en-US" sz="2000" dirty="0" smtClean="0"/>
              <a:t>の </a:t>
            </a:r>
            <a:r>
              <a:rPr kumimoji="1" lang="en-US" altLang="ja-JP" sz="2000" dirty="0" smtClean="0"/>
              <a:t>2 </a:t>
            </a:r>
            <a:r>
              <a:rPr kumimoji="1" lang="ja-JP" altLang="en-US" sz="2000" dirty="0" smtClean="0"/>
              <a:t>バンドで偏光測定が可能 </a:t>
            </a:r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分け目は可変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57950" y="2496917"/>
            <a:ext cx="26372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キャルソースを搭載し</a:t>
            </a:r>
            <a:endParaRPr lang="en-US" altLang="ja-JP" dirty="0" smtClean="0"/>
          </a:p>
          <a:p>
            <a:r>
              <a:rPr lang="en-US" altLang="ja-JP" dirty="0" smtClean="0"/>
              <a:t>1%</a:t>
            </a:r>
            <a:r>
              <a:rPr lang="ja-JP" altLang="en-US" dirty="0" smtClean="0"/>
              <a:t>の精度でゲインを調整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1" descr="IMG_23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1652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14282" y="201019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6600"/>
                </a:solidFill>
              </a:rPr>
              <a:t>KEK </a:t>
            </a:r>
            <a:r>
              <a:rPr kumimoji="1" lang="ja-JP" altLang="en-US" sz="3200" b="1" dirty="0" smtClean="0">
                <a:solidFill>
                  <a:srgbClr val="006600"/>
                </a:solidFill>
              </a:rPr>
              <a:t>高偏光Ｘ線実験</a:t>
            </a:r>
            <a:endParaRPr kumimoji="1" lang="ja-JP" altLang="en-US" sz="3200" b="1" dirty="0">
              <a:solidFill>
                <a:srgbClr val="00660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57686" y="637708"/>
            <a:ext cx="4386555" cy="3791424"/>
            <a:chOff x="4442022" y="506974"/>
            <a:chExt cx="4386555" cy="3791424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9138" y="857254"/>
              <a:ext cx="4186237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27774" y="506974"/>
              <a:ext cx="4100803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/>
                <a:t>KEK</a:t>
              </a:r>
              <a:r>
                <a:rPr lang="ja-JP" altLang="en-US" dirty="0"/>
                <a:t>実験で得られた偏光モジュレーション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29190" y="3659080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750788" y="365908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572264" y="3659080"/>
              <a:ext cx="7473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    200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715272" y="365908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300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429388" y="392906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回転角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6200000">
              <a:off x="4075736" y="2054326"/>
              <a:ext cx="1225015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イベント数 </a:t>
              </a:r>
              <a:endParaRPr kumimoji="1" lang="en-US" altLang="ja-JP" dirty="0" smtClean="0"/>
            </a:p>
            <a:p>
              <a:endParaRPr kumimoji="1" lang="ja-JP" altLang="en-US" sz="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6200000">
              <a:off x="4418152" y="2999202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1000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4430295" y="1299028"/>
              <a:ext cx="6527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2000</a:t>
              </a:r>
              <a:endParaRPr kumimoji="1" lang="ja-JP" altLang="en-US" dirty="0"/>
            </a:p>
          </p:txBody>
        </p:sp>
      </p:grp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 b="15294"/>
          <a:stretch>
            <a:fillRect/>
          </a:stretch>
        </p:blipFill>
        <p:spPr bwMode="auto">
          <a:xfrm>
            <a:off x="428596" y="3984067"/>
            <a:ext cx="3710781" cy="28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1" name="グループ化 100"/>
          <p:cNvGrpSpPr/>
          <p:nvPr/>
        </p:nvGrpSpPr>
        <p:grpSpPr>
          <a:xfrm>
            <a:off x="1627275" y="4802088"/>
            <a:ext cx="1015899" cy="1095710"/>
            <a:chOff x="4770548" y="5087840"/>
            <a:chExt cx="1015899" cy="1095710"/>
          </a:xfrm>
        </p:grpSpPr>
        <p:sp>
          <p:nvSpPr>
            <p:cNvPr id="98" name="乗算記号 97"/>
            <p:cNvSpPr/>
            <p:nvPr/>
          </p:nvSpPr>
          <p:spPr>
            <a:xfrm>
              <a:off x="5143504" y="5500702"/>
              <a:ext cx="285752" cy="285752"/>
            </a:xfrm>
            <a:prstGeom prst="mathMultiply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環状矢印 98"/>
            <p:cNvSpPr/>
            <p:nvPr/>
          </p:nvSpPr>
          <p:spPr>
            <a:xfrm>
              <a:off x="4770548" y="5087840"/>
              <a:ext cx="1000132" cy="1000132"/>
            </a:xfrm>
            <a:prstGeom prst="circularArrow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環状矢印 99"/>
            <p:cNvSpPr/>
            <p:nvPr/>
          </p:nvSpPr>
          <p:spPr>
            <a:xfrm rot="10800000">
              <a:off x="4786315" y="5183418"/>
              <a:ext cx="1000132" cy="1000132"/>
            </a:xfrm>
            <a:prstGeom prst="circularArrow">
              <a:avLst/>
            </a:prstGeom>
            <a:solidFill>
              <a:srgbClr val="FF99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2" name="テキスト ボックス 101"/>
          <p:cNvSpPr txBox="1"/>
          <p:nvPr/>
        </p:nvSpPr>
        <p:spPr>
          <a:xfrm>
            <a:off x="4329532" y="4655304"/>
            <a:ext cx="4779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■ 回転実験では </a:t>
            </a:r>
            <a:r>
              <a:rPr lang="en-US" altLang="ja-JP" sz="2000" dirty="0" smtClean="0"/>
              <a:t>M=</a:t>
            </a:r>
            <a:r>
              <a:rPr lang="en-US" altLang="ja-JP" sz="2000" dirty="0" smtClean="0">
                <a:latin typeface="+mj-lt"/>
                <a:ea typeface="ＭＳ 明朝"/>
                <a:cs typeface="ＭＳ 明朝"/>
              </a:rPr>
              <a:t>0.45</a:t>
            </a:r>
            <a:endParaRPr lang="ja-JP" altLang="en-US" sz="2000" dirty="0" smtClean="0">
              <a:latin typeface="ＭＳ 明朝"/>
              <a:ea typeface="ＭＳ 明朝"/>
              <a:cs typeface="ＭＳ 明朝"/>
            </a:endParaRPr>
          </a:p>
          <a:p>
            <a:r>
              <a:rPr lang="en-US" altLang="ja-JP" sz="2000" dirty="0" smtClean="0"/>
              <a:t>      EGS5 </a:t>
            </a:r>
            <a:r>
              <a:rPr lang="ja-JP" altLang="en-US" sz="2000" dirty="0" smtClean="0"/>
              <a:t>や </a:t>
            </a:r>
            <a:r>
              <a:rPr lang="en-US" altLang="ja-JP" sz="2000" dirty="0" smtClean="0"/>
              <a:t>GEANT4 </a:t>
            </a:r>
            <a:r>
              <a:rPr lang="ja-JP" altLang="en-US" sz="2000" dirty="0" smtClean="0"/>
              <a:t>のシミュレーションでは</a:t>
            </a:r>
            <a:endParaRPr lang="en-US" altLang="ja-JP" sz="2000" dirty="0" smtClean="0"/>
          </a:p>
          <a:p>
            <a:r>
              <a:rPr lang="en-US" altLang="ja-JP" sz="2000" dirty="0" smtClean="0"/>
              <a:t>      M=0.46 </a:t>
            </a:r>
            <a:r>
              <a:rPr lang="ja-JP" altLang="en-US" sz="2000" dirty="0" smtClean="0"/>
              <a:t>で、</a:t>
            </a:r>
            <a:r>
              <a:rPr lang="en-US" altLang="ja-JP" sz="2000" dirty="0" smtClean="0"/>
              <a:t>2% </a:t>
            </a:r>
            <a:r>
              <a:rPr lang="ja-JP" altLang="en-US" sz="2000" dirty="0" smtClean="0"/>
              <a:t>程度では一致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kumimoji="1" lang="ja-JP" altLang="en-US" sz="2000" dirty="0" smtClean="0"/>
              <a:t>■ 実験データとシミュレータを比較して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システマティックを抑える努力が必要</a:t>
            </a:r>
            <a:endParaRPr kumimoji="1" lang="ja-JP" altLang="en-US" sz="2000" dirty="0"/>
          </a:p>
        </p:txBody>
      </p:sp>
      <p:sp>
        <p:nvSpPr>
          <p:cNvPr id="91" name="正方形/長方形 90"/>
          <p:cNvSpPr/>
          <p:nvPr/>
        </p:nvSpPr>
        <p:spPr>
          <a:xfrm>
            <a:off x="714348" y="3929066"/>
            <a:ext cx="14287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428992" y="3929066"/>
            <a:ext cx="7143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1428728" y="6627944"/>
            <a:ext cx="21431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2714612" y="6635336"/>
            <a:ext cx="214314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413226" y="3516204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BL-14A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3819" y="883491"/>
            <a:ext cx="22445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■ </a:t>
            </a:r>
            <a:r>
              <a:rPr lang="en-US" altLang="ja-JP" sz="2800" dirty="0" smtClean="0"/>
              <a:t>GRB </a:t>
            </a:r>
            <a:r>
              <a:rPr lang="ja-JP" altLang="en-US" sz="2800" dirty="0" smtClean="0"/>
              <a:t>モード</a:t>
            </a: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44" y="191136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測定モード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1751" y="1568223"/>
            <a:ext cx="3087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 </a:t>
            </a:r>
            <a:r>
              <a:rPr kumimoji="1" lang="ja-JP" altLang="en-US" sz="2000" dirty="0" smtClean="0"/>
              <a:t>トリガーから約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分間、</a:t>
            </a:r>
            <a:endParaRPr kumimoji="1" lang="en-US" altLang="ja-JP" sz="2000" dirty="0" smtClean="0"/>
          </a:p>
          <a:p>
            <a:r>
              <a:rPr lang="ja-JP" altLang="en-US" sz="2000" b="1" dirty="0" smtClean="0"/>
              <a:t>「ライトカーブ」「スペクトル」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「偏光データ」</a:t>
            </a:r>
            <a:r>
              <a:rPr lang="ja-JP" altLang="en-US" sz="2000" dirty="0" smtClean="0"/>
              <a:t>を測定。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3819" y="4000504"/>
            <a:ext cx="241765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 </a:t>
            </a:r>
            <a:r>
              <a:rPr kumimoji="1" lang="en-US" altLang="ja-JP" sz="2800" dirty="0" smtClean="0"/>
              <a:t>CRAB </a:t>
            </a:r>
            <a:r>
              <a:rPr kumimoji="1" lang="ja-JP" altLang="en-US" sz="2800" dirty="0" smtClean="0"/>
              <a:t>モード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20" y="4643446"/>
            <a:ext cx="2820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視野にかに星雲が入る時、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約１週間の連続観測</a:t>
            </a:r>
            <a:endParaRPr kumimoji="1" lang="en-US" altLang="ja-JP" dirty="0" smtClean="0"/>
          </a:p>
          <a:p>
            <a:r>
              <a:rPr kumimoji="1" lang="en-US" altLang="ja-JP" dirty="0" smtClean="0"/>
              <a:t>(18% </a:t>
            </a:r>
            <a:r>
              <a:rPr kumimoji="1" lang="ja-JP" altLang="en-US" dirty="0" err="1" smtClean="0"/>
              <a:t>の偏</a:t>
            </a:r>
            <a:r>
              <a:rPr kumimoji="1" lang="ja-JP" altLang="en-US" dirty="0" smtClean="0"/>
              <a:t>光度を検出可能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720" y="3071810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１秒分解能で</a:t>
            </a:r>
            <a:endParaRPr lang="en-US" altLang="ja-JP" dirty="0" smtClean="0"/>
          </a:p>
          <a:p>
            <a:r>
              <a:rPr kumimoji="1" lang="ja-JP" altLang="en-US" dirty="0" smtClean="0"/>
              <a:t>偏光データを解析できる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641" y="5643578"/>
            <a:ext cx="3103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偏光データを約１時間積分</a:t>
            </a:r>
            <a:r>
              <a:rPr lang="ja-JP" altLang="en-US" dirty="0" smtClean="0"/>
              <a:t>し、</a:t>
            </a:r>
            <a:endParaRPr lang="en-US" altLang="ja-JP" dirty="0" smtClean="0"/>
          </a:p>
          <a:p>
            <a:r>
              <a:rPr lang="ja-JP" altLang="en-US" dirty="0" smtClean="0"/>
              <a:t>データパケットとして送信。</a:t>
            </a:r>
            <a:endParaRPr lang="en-US" altLang="ja-JP" dirty="0" smtClean="0"/>
          </a:p>
          <a:p>
            <a:r>
              <a:rPr lang="ja-JP" altLang="en-US" dirty="0" smtClean="0"/>
              <a:t>これを何回も繰り返す。</a:t>
            </a:r>
            <a:endParaRPr lang="en-US" altLang="ja-JP" dirty="0" smtClean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52"/>
            <a:ext cx="5857884" cy="562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285720" y="263104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125ms </a:t>
            </a:r>
            <a:r>
              <a:rPr kumimoji="1" lang="ja-JP" altLang="en-US" dirty="0" smtClean="0"/>
              <a:t>ライトカーブで</a:t>
            </a:r>
            <a:r>
              <a:rPr lang="en-US" altLang="ja-JP" dirty="0" smtClean="0"/>
              <a:t>IPN </a:t>
            </a:r>
            <a:r>
              <a:rPr lang="ja-JP" altLang="en-US" dirty="0" smtClean="0"/>
              <a:t>を実現 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43570" y="5286389"/>
            <a:ext cx="1926297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角度 </a:t>
            </a:r>
            <a:r>
              <a:rPr kumimoji="1" lang="en-US" altLang="ja-JP" sz="2400" dirty="0" smtClean="0"/>
              <a:t>(degree)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05966" y="387801"/>
            <a:ext cx="450796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　実験室のビームラインで得られた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モジュレーションカーブ（偏光度 </a:t>
            </a:r>
            <a:r>
              <a:rPr lang="en-US" altLang="ja-JP" sz="2000" b="1" dirty="0" smtClean="0"/>
              <a:t>15%</a:t>
            </a:r>
            <a:r>
              <a:rPr lang="ja-JP" altLang="en-US" sz="2000" b="1" dirty="0" smtClean="0"/>
              <a:t>）　</a:t>
            </a:r>
            <a:endParaRPr kumimoji="1" lang="ja-JP" altLang="en-US" sz="2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7686" y="5857892"/>
            <a:ext cx="432201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太陽センサーが正常に動いていれば、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空間に対する偏光角度も測定可能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4282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857620" y="1559470"/>
            <a:ext cx="3500462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481908" y="1559470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06" y="113084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2008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5369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2009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8707" y="110994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2010</a:t>
            </a:r>
            <a:endParaRPr kumimoji="1" lang="ja-JP" altLang="en-US" sz="2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282" y="1559470"/>
            <a:ext cx="6143668" cy="4286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214282" y="2110050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3857620" y="2116686"/>
          <a:ext cx="35004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  <a:gridCol w="291705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正方形/長方形 16"/>
          <p:cNvSpPr/>
          <p:nvPr/>
        </p:nvSpPr>
        <p:spPr>
          <a:xfrm>
            <a:off x="214282" y="2482734"/>
            <a:ext cx="3214710" cy="303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83006" y="246696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の製作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966894" y="3597834"/>
            <a:ext cx="1747850" cy="3312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14282" y="3947702"/>
            <a:ext cx="2408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衛星インターフェース試験</a:t>
            </a:r>
            <a:endParaRPr lang="ja-JP" altLang="en-US" sz="1600" dirty="0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3857620" y="2479110"/>
            <a:ext cx="2071702" cy="378386"/>
            <a:chOff x="3857620" y="2479110"/>
            <a:chExt cx="2071702" cy="378386"/>
          </a:xfrm>
        </p:grpSpPr>
        <p:sp>
          <p:nvSpPr>
            <p:cNvPr id="22" name="正方形/長方形 21"/>
            <p:cNvSpPr/>
            <p:nvPr/>
          </p:nvSpPr>
          <p:spPr>
            <a:xfrm>
              <a:off x="3857620" y="2479110"/>
              <a:ext cx="2071702" cy="3783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4429124" y="2488164"/>
              <a:ext cx="100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FM </a:t>
              </a:r>
              <a:r>
                <a:rPr lang="ja-JP" altLang="en-US" dirty="0" smtClean="0"/>
                <a:t>製作</a:t>
              </a:r>
              <a:endParaRPr lang="ja-JP" altLang="en-US" dirty="0"/>
            </a:p>
          </p:txBody>
        </p:sp>
      </p:grp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7486670" y="2091000"/>
          <a:ext cx="144304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09"/>
                <a:gridCol w="288609"/>
                <a:gridCol w="288609"/>
                <a:gridCol w="288609"/>
                <a:gridCol w="28860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正方形/長方形 25"/>
          <p:cNvSpPr/>
          <p:nvPr/>
        </p:nvSpPr>
        <p:spPr>
          <a:xfrm>
            <a:off x="1390628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555970" y="394483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66894" y="322159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4282" y="3261840"/>
            <a:ext cx="36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回路部品のプロトン照射</a:t>
            </a:r>
            <a:r>
              <a:rPr kumimoji="1" lang="ja-JP" altLang="en-US" dirty="0" smtClean="0"/>
              <a:t>試験（２回）</a:t>
            </a:r>
            <a:endParaRPr kumimoji="1" lang="ja-JP" altLang="en-US" dirty="0"/>
          </a:p>
        </p:txBody>
      </p:sp>
      <p:grpSp>
        <p:nvGrpSpPr>
          <p:cNvPr id="102" name="グループ化 101"/>
          <p:cNvGrpSpPr/>
          <p:nvPr/>
        </p:nvGrpSpPr>
        <p:grpSpPr>
          <a:xfrm>
            <a:off x="5929322" y="6187658"/>
            <a:ext cx="2143140" cy="376240"/>
            <a:chOff x="5929322" y="6187658"/>
            <a:chExt cx="2143140" cy="376240"/>
          </a:xfrm>
        </p:grpSpPr>
        <p:sp>
          <p:nvSpPr>
            <p:cNvPr id="31" name="正方形/長方形 30"/>
            <p:cNvSpPr/>
            <p:nvPr/>
          </p:nvSpPr>
          <p:spPr>
            <a:xfrm>
              <a:off x="5929322" y="6187658"/>
              <a:ext cx="2143140" cy="364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500826" y="6194566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u="sng" dirty="0" smtClean="0"/>
                <a:t>総合試験</a:t>
              </a:r>
              <a:endParaRPr lang="ja-JP" altLang="en-US" b="1" u="sng" dirty="0"/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2143108" y="358764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PM </a:t>
            </a:r>
            <a:r>
              <a:rPr lang="ja-JP" altLang="en-US" dirty="0" smtClean="0"/>
              <a:t>単体試験</a:t>
            </a:r>
            <a:endParaRPr lang="ja-JP" altLang="en-US" dirty="0"/>
          </a:p>
        </p:txBody>
      </p:sp>
      <p:sp>
        <p:nvSpPr>
          <p:cNvPr id="36" name="星 5 35"/>
          <p:cNvSpPr/>
          <p:nvPr/>
        </p:nvSpPr>
        <p:spPr>
          <a:xfrm>
            <a:off x="8572528" y="3467440"/>
            <a:ext cx="414366" cy="41436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6" name="グループ化 95"/>
          <p:cNvGrpSpPr/>
          <p:nvPr/>
        </p:nvGrpSpPr>
        <p:grpSpPr>
          <a:xfrm>
            <a:off x="3857620" y="4330584"/>
            <a:ext cx="2071702" cy="384300"/>
            <a:chOff x="3857620" y="5786454"/>
            <a:chExt cx="2071702" cy="384300"/>
          </a:xfrm>
        </p:grpSpPr>
        <p:sp>
          <p:nvSpPr>
            <p:cNvPr id="37" name="正方形/長方形 36"/>
            <p:cNvSpPr/>
            <p:nvPr/>
          </p:nvSpPr>
          <p:spPr>
            <a:xfrm>
              <a:off x="3857620" y="5786454"/>
              <a:ext cx="2071702" cy="384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4143372" y="5801422"/>
              <a:ext cx="1463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FM </a:t>
              </a:r>
              <a:r>
                <a:rPr lang="ja-JP" altLang="en-US" dirty="0" smtClean="0"/>
                <a:t>単体試験</a:t>
              </a:r>
              <a:endParaRPr lang="ja-JP" altLang="en-US" dirty="0"/>
            </a:p>
          </p:txBody>
        </p:sp>
      </p:grpSp>
      <p:pic>
        <p:nvPicPr>
          <p:cNvPr id="25602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050" y="4028340"/>
            <a:ext cx="849544" cy="1329486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142844" y="214290"/>
            <a:ext cx="4889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6600"/>
                </a:solidFill>
              </a:rPr>
              <a:t>おおまかなスケジュール</a:t>
            </a:r>
            <a:endParaRPr kumimoji="1" lang="ja-JP" altLang="en-US" sz="3600" b="1" dirty="0">
              <a:solidFill>
                <a:srgbClr val="0066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00034" y="2845621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ローチャート : 組合せ 45"/>
          <p:cNvSpPr/>
          <p:nvPr/>
        </p:nvSpPr>
        <p:spPr>
          <a:xfrm>
            <a:off x="6263187" y="1357298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068809" y="909620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現在</a:t>
            </a:r>
            <a:endParaRPr kumimoji="1" lang="ja-JP" altLang="en-US" dirty="0"/>
          </a:p>
        </p:txBody>
      </p:sp>
      <p:sp>
        <p:nvSpPr>
          <p:cNvPr id="48" name="フローチャート : 組合せ 47"/>
          <p:cNvSpPr/>
          <p:nvPr/>
        </p:nvSpPr>
        <p:spPr>
          <a:xfrm>
            <a:off x="8681180" y="3160492"/>
            <a:ext cx="214314" cy="142876"/>
          </a:xfrm>
          <a:prstGeom prst="flowChartMer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501090" y="2746152"/>
            <a:ext cx="53251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grpSp>
        <p:nvGrpSpPr>
          <p:cNvPr id="62" name="グループ化 61"/>
          <p:cNvGrpSpPr/>
          <p:nvPr/>
        </p:nvGrpSpPr>
        <p:grpSpPr>
          <a:xfrm>
            <a:off x="214282" y="2130974"/>
            <a:ext cx="3561976" cy="381474"/>
            <a:chOff x="214282" y="2130974"/>
            <a:chExt cx="3561976" cy="381474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857620" y="2131241"/>
            <a:ext cx="3561976" cy="381474"/>
            <a:chOff x="214282" y="2130974"/>
            <a:chExt cx="3561976" cy="381474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21428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00034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85786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107153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357290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54917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6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1960548" y="21431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7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262234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8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2555802" y="21309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9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786050" y="2130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10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3071802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357554" y="2131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7485024" y="2107491"/>
            <a:ext cx="1444694" cy="381474"/>
            <a:chOff x="7485024" y="2107491"/>
            <a:chExt cx="1444694" cy="381474"/>
          </a:xfrm>
        </p:grpSpPr>
        <p:sp>
          <p:nvSpPr>
            <p:cNvPr id="76" name="テキスト ボックス 75"/>
            <p:cNvSpPr txBox="1"/>
            <p:nvPr/>
          </p:nvSpPr>
          <p:spPr>
            <a:xfrm>
              <a:off x="7485024" y="21074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1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7770776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2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8056528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3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8342280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4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8628032" y="2119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5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正方形/長方形 81"/>
          <p:cNvSpPr/>
          <p:nvPr/>
        </p:nvSpPr>
        <p:spPr>
          <a:xfrm>
            <a:off x="2849114" y="2841730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143240" y="433355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00100" y="4357694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KEK </a:t>
            </a:r>
            <a:r>
              <a:rPr lang="ja-JP" altLang="en-US" dirty="0" smtClean="0"/>
              <a:t>高偏光Ｘ線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 rot="1800000">
            <a:off x="6966188" y="637035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打ち上げまで</a:t>
            </a:r>
            <a:r>
              <a:rPr lang="en-US" altLang="ja-JP" dirty="0" smtClean="0"/>
              <a:t>8</a:t>
            </a:r>
            <a:r>
              <a:rPr kumimoji="1" lang="ja-JP" altLang="en-US" dirty="0" smtClean="0"/>
              <a:t>ヶ月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14282" y="285749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回路部品のガンマ線照射</a:t>
            </a:r>
            <a:r>
              <a:rPr kumimoji="1" lang="ja-JP" altLang="en-US" dirty="0" smtClean="0"/>
              <a:t>試験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/>
        </p:nvSpPr>
        <p:spPr>
          <a:xfrm>
            <a:off x="4429124" y="287326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706328" y="2857496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センサー組配</a:t>
            </a:r>
            <a:endParaRPr kumimoji="1" lang="ja-JP" altLang="en-US" dirty="0"/>
          </a:p>
        </p:txBody>
      </p:sp>
      <p:sp>
        <p:nvSpPr>
          <p:cNvPr id="91" name="正方形/長方形 90"/>
          <p:cNvSpPr/>
          <p:nvPr/>
        </p:nvSpPr>
        <p:spPr>
          <a:xfrm>
            <a:off x="4730642" y="3238826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5000628" y="321468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センサー＆エレキ結合</a:t>
            </a:r>
            <a:endParaRPr kumimoji="1" lang="ja-JP" altLang="en-US" dirty="0"/>
          </a:p>
        </p:txBody>
      </p:sp>
      <p:sp>
        <p:nvSpPr>
          <p:cNvPr id="93" name="正方形/長方形 92"/>
          <p:cNvSpPr/>
          <p:nvPr/>
        </p:nvSpPr>
        <p:spPr>
          <a:xfrm>
            <a:off x="4723250" y="3596016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000628" y="36311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電源回路製作</a:t>
            </a:r>
            <a:endParaRPr kumimoji="1" lang="ja-JP" altLang="en-US" dirty="0"/>
          </a:p>
        </p:txBody>
      </p:sp>
      <p:sp>
        <p:nvSpPr>
          <p:cNvPr id="95" name="正方形/長方形 94"/>
          <p:cNvSpPr/>
          <p:nvPr/>
        </p:nvSpPr>
        <p:spPr>
          <a:xfrm>
            <a:off x="5337158" y="5807648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4214810" y="5845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振動試験</a:t>
            </a:r>
            <a:endParaRPr kumimoji="1" lang="ja-JP" altLang="en-US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321392" y="50720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真空試験</a:t>
            </a:r>
            <a:endParaRPr kumimoji="1" lang="ja-JP" altLang="en-US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929322" y="5429264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熱サイクル試験</a:t>
            </a:r>
            <a:endParaRPr kumimoji="1" lang="ja-JP" altLang="en-US" dirty="0"/>
          </a:p>
        </p:txBody>
      </p:sp>
      <p:sp>
        <p:nvSpPr>
          <p:cNvPr id="100" name="正方形/長方形 99"/>
          <p:cNvSpPr/>
          <p:nvPr/>
        </p:nvSpPr>
        <p:spPr>
          <a:xfrm>
            <a:off x="5032160" y="507207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/>
          <p:cNvSpPr/>
          <p:nvPr/>
        </p:nvSpPr>
        <p:spPr>
          <a:xfrm>
            <a:off x="5032160" y="542926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5621394" y="5445030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6357950" y="3968972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667842" y="400050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/>
              <a:t>CPU</a:t>
            </a:r>
            <a:r>
              <a:rPr kumimoji="1" lang="ja-JP" altLang="en-US" b="1" u="sng" dirty="0" smtClean="0"/>
              <a:t>ソフト</a:t>
            </a:r>
            <a:r>
              <a:rPr kumimoji="1" lang="en-US" altLang="ja-JP" b="1" u="sng" dirty="0" smtClean="0"/>
              <a:t>FIX</a:t>
            </a:r>
            <a:endParaRPr kumimoji="1" lang="ja-JP" altLang="en-US" b="1" u="sng" dirty="0"/>
          </a:p>
        </p:txBody>
      </p:sp>
      <p:sp>
        <p:nvSpPr>
          <p:cNvPr id="107" name="正方形/長方形 106"/>
          <p:cNvSpPr/>
          <p:nvPr/>
        </p:nvSpPr>
        <p:spPr>
          <a:xfrm>
            <a:off x="4159138" y="4714884"/>
            <a:ext cx="571504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714876" y="4730650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センサー受け入れ試験</a:t>
            </a:r>
            <a:endParaRPr kumimoji="1" lang="ja-JP" altLang="en-US" dirty="0"/>
          </a:p>
        </p:txBody>
      </p:sp>
      <p:sp>
        <p:nvSpPr>
          <p:cNvPr id="109" name="正方形/長方形 108"/>
          <p:cNvSpPr/>
          <p:nvPr/>
        </p:nvSpPr>
        <p:spPr>
          <a:xfrm>
            <a:off x="214282" y="2143116"/>
            <a:ext cx="6143668" cy="4444922"/>
          </a:xfrm>
          <a:prstGeom prst="rect">
            <a:avLst/>
          </a:prstGeom>
          <a:solidFill>
            <a:srgbClr val="D9D9D9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6377196" y="5786454"/>
            <a:ext cx="28575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6678714" y="5824556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 smtClean="0"/>
              <a:t>衝撃</a:t>
            </a:r>
            <a:r>
              <a:rPr kumimoji="1" lang="ja-JP" altLang="en-US" b="1" u="sng" dirty="0" smtClean="0"/>
              <a:t>試験  </a:t>
            </a:r>
            <a:r>
              <a:rPr kumimoji="1" lang="en-US" altLang="ja-JP" b="1" u="sng" dirty="0" smtClean="0"/>
              <a:t>1000Gsrs</a:t>
            </a:r>
            <a:endParaRPr kumimoji="1" lang="ja-JP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16548</TotalTime>
  <Words>685</Words>
  <Application>Microsoft Office PowerPoint</Application>
  <PresentationFormat>画面に合わせる (4:3)</PresentationFormat>
  <Paragraphs>181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スライド 1</vt:lpstr>
      <vt:lpstr>プロンプトの放射メカニズム　</vt:lpstr>
      <vt:lpstr>小型ソーラーセイル実証機IKAROS (イカロス)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305</cp:revision>
  <dcterms:created xsi:type="dcterms:W3CDTF">2008-03-11T12:24:58Z</dcterms:created>
  <dcterms:modified xsi:type="dcterms:W3CDTF">2010-03-31T08:56:51Z</dcterms:modified>
</cp:coreProperties>
</file>