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2" r:id="rId3"/>
    <p:sldId id="297" r:id="rId4"/>
    <p:sldId id="304" r:id="rId5"/>
    <p:sldId id="294" r:id="rId6"/>
    <p:sldId id="293" r:id="rId7"/>
    <p:sldId id="299" r:id="rId8"/>
    <p:sldId id="336" r:id="rId9"/>
    <p:sldId id="338" r:id="rId10"/>
    <p:sldId id="309" r:id="rId11"/>
    <p:sldId id="301" r:id="rId12"/>
    <p:sldId id="272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006600"/>
    <a:srgbClr val="D9D9D9"/>
    <a:srgbClr val="C6D9F1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96558" autoAdjust="0"/>
  </p:normalViewPr>
  <p:slideViewPr>
    <p:cSldViewPr>
      <p:cViewPr>
        <p:scale>
          <a:sx n="60" d="100"/>
          <a:sy n="60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1"/>
            <a:ext cx="52204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3461" y="452416"/>
            <a:ext cx="8995731" cy="224676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/>
              <a:t>ガンマ線バースト偏光検出器の</a:t>
            </a:r>
            <a:endParaRPr lang="en-US" altLang="ja-JP" sz="4800" dirty="0" smtClean="0"/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400" dirty="0" err="1" smtClean="0"/>
              <a:t>mma</a:t>
            </a:r>
            <a:r>
              <a:rPr lang="en-US" altLang="ja-JP" sz="44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400" dirty="0" err="1" smtClean="0"/>
              <a:t>olarimeter</a:t>
            </a:r>
            <a:r>
              <a:rPr lang="en-US" altLang="ja-JP" sz="44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打ち上げ前総合試験</a:t>
            </a:r>
            <a:endParaRPr kumimoji="1" lang="en-US" altLang="ja-JP" sz="4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2927521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米徳大輔</a:t>
            </a:r>
            <a:r>
              <a:rPr lang="ja-JP" altLang="en-US" sz="3200" b="1" dirty="0" smtClean="0"/>
              <a:t> （金沢大学）</a:t>
            </a:r>
            <a:endParaRPr lang="en-US" altLang="ja-JP" sz="32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400" dirty="0" smtClean="0"/>
              <a:t>村上敏夫</a:t>
            </a:r>
            <a:r>
              <a:rPr lang="ja-JP" altLang="en-US" sz="2400" dirty="0" smtClean="0"/>
              <a:t>、 </a:t>
            </a:r>
            <a:r>
              <a:rPr kumimoji="1" lang="ja-JP" altLang="en-US" sz="2400" dirty="0" smtClean="0"/>
              <a:t> </a:t>
            </a:r>
            <a:r>
              <a:rPr lang="ja-JP" altLang="en-US" sz="2400" dirty="0" smtClean="0"/>
              <a:t>藤本大史、 坂下智徳 </a:t>
            </a:r>
            <a:r>
              <a:rPr kumimoji="1" lang="ja-JP" altLang="en-US" sz="2400" dirty="0" smtClean="0"/>
              <a:t>（金沢大）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郡司修一、 </a:t>
            </a:r>
            <a:r>
              <a:rPr lang="ja-JP" altLang="en-US" sz="2400" dirty="0" smtClean="0">
                <a:latin typeface="Calibri" pitchFamily="34" charset="0"/>
              </a:rPr>
              <a:t>東海林礼之</a:t>
            </a:r>
            <a:r>
              <a:rPr lang="ja-JP" altLang="en-US" sz="2400" dirty="0" smtClean="0"/>
              <a:t> （山形大）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三原建弘　（理研）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久保信 （クリアパルス）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6215082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日本天文学会</a:t>
            </a:r>
            <a:r>
              <a:rPr lang="zh-CN" altLang="en-US" sz="2000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zh-CN" sz="2000" dirty="0" smtClean="0">
                <a:latin typeface="ＭＳ Ｐゴシック" pitchFamily="50" charset="-128"/>
                <a:ea typeface="ＭＳ Ｐゴシック" pitchFamily="50" charset="-128"/>
              </a:rPr>
              <a:t>(2010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/03/25)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50171" y="68025"/>
            <a:ext cx="2164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</a:t>
            </a:r>
            <a:r>
              <a:rPr kumimoji="1" lang="ja-JP" altLang="en-US" sz="3600" dirty="0" smtClean="0"/>
              <a:t>モード</a:t>
            </a:r>
            <a:endParaRPr kumimoji="1" lang="ja-JP" altLang="en-US" sz="3600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214282" y="4929198"/>
          <a:ext cx="5357850" cy="177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1635"/>
                <a:gridCol w="1214446"/>
                <a:gridCol w="1285884"/>
                <a:gridCol w="128588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トリガー前　 </a:t>
                      </a:r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en-US" altLang="ja-JP" b="1" dirty="0" smtClean="0"/>
                        <a:t>16</a:t>
                      </a:r>
                      <a:r>
                        <a:rPr kumimoji="1" lang="ja-JP" altLang="en-US" b="1" dirty="0" smtClean="0"/>
                        <a:t>秒間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トリガー後 </a:t>
                      </a:r>
                      <a:r>
                        <a:rPr kumimoji="1" lang="ja-JP" altLang="en-US" b="1" baseline="0" dirty="0" smtClean="0"/>
                        <a:t>  </a:t>
                      </a:r>
                      <a:endParaRPr kumimoji="1" lang="en-US" altLang="ja-JP" b="1" baseline="0" dirty="0" smtClean="0"/>
                    </a:p>
                    <a:p>
                      <a:pPr algn="ctr"/>
                      <a:r>
                        <a:rPr kumimoji="1" lang="en-US" altLang="ja-JP" b="1" dirty="0" smtClean="0"/>
                        <a:t>32</a:t>
                      </a:r>
                      <a:r>
                        <a:rPr kumimoji="1" lang="ja-JP" altLang="en-US" b="1" dirty="0" smtClean="0"/>
                        <a:t>秒間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32</a:t>
                      </a:r>
                      <a:r>
                        <a:rPr kumimoji="1" lang="en-US" altLang="ja-JP" b="1" baseline="0" dirty="0" smtClean="0"/>
                        <a:t> – 176 </a:t>
                      </a:r>
                      <a:r>
                        <a:rPr kumimoji="1" lang="ja-JP" altLang="en-US" b="1" baseline="0" dirty="0" smtClean="0"/>
                        <a:t>秒 </a:t>
                      </a:r>
                      <a:endParaRPr kumimoji="1" lang="en-US" altLang="ja-JP" b="1" baseline="0" dirty="0" smtClean="0"/>
                    </a:p>
                    <a:p>
                      <a:pPr algn="ctr"/>
                      <a:r>
                        <a:rPr kumimoji="1" lang="ja-JP" altLang="en-US" b="1" baseline="0" dirty="0" smtClean="0"/>
                        <a:t> </a:t>
                      </a:r>
                      <a:r>
                        <a:rPr kumimoji="1" lang="en-US" altLang="ja-JP" b="1" baseline="0" dirty="0" smtClean="0"/>
                        <a:t>(144</a:t>
                      </a:r>
                      <a:r>
                        <a:rPr kumimoji="1" lang="ja-JP" altLang="en-US" b="1" baseline="0" dirty="0" smtClean="0"/>
                        <a:t>秒間</a:t>
                      </a:r>
                      <a:r>
                        <a:rPr kumimoji="1" lang="en-US" altLang="ja-JP" b="1" baseline="0" dirty="0" smtClean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カウントレート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ミリ秒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偏光</a:t>
                      </a:r>
                      <a:r>
                        <a:rPr kumimoji="1" lang="en-US" altLang="ja-JP" b="1" dirty="0" smtClean="0"/>
                        <a:t>(2</a:t>
                      </a:r>
                      <a:r>
                        <a:rPr kumimoji="1" lang="ja-JP" altLang="en-US" b="1" dirty="0" smtClean="0"/>
                        <a:t>バンド</a:t>
                      </a:r>
                      <a:r>
                        <a:rPr kumimoji="1" lang="en-US" altLang="ja-JP" b="1" dirty="0" smtClean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en-US" altLang="ja-JP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en-US" altLang="ja-JP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スペクトル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無し</a:t>
                      </a:r>
                      <a:endParaRPr kumimoji="1" lang="ja-JP" alt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176</a:t>
                      </a:r>
                      <a:r>
                        <a:rPr kumimoji="1" lang="ja-JP" altLang="en-US" b="1" dirty="0" smtClean="0"/>
                        <a:t>秒間の積分</a:t>
                      </a:r>
                      <a:endParaRPr kumimoji="1" lang="ja-JP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5761599" y="5929330"/>
            <a:ext cx="3183885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GAP </a:t>
            </a:r>
            <a:r>
              <a:rPr lang="ja-JP" altLang="en-US" sz="2000" dirty="0" smtClean="0"/>
              <a:t>も </a:t>
            </a:r>
            <a:r>
              <a:rPr lang="en-US" altLang="ja-JP" sz="2000" dirty="0" smtClean="0"/>
              <a:t>IPN </a:t>
            </a:r>
            <a:r>
              <a:rPr lang="ja-JP" altLang="en-US" sz="2000" dirty="0" smtClean="0"/>
              <a:t>で方向決定</a:t>
            </a:r>
            <a:endParaRPr lang="en-US" altLang="ja-JP" sz="2000" dirty="0" smtClean="0"/>
          </a:p>
          <a:p>
            <a:r>
              <a:rPr lang="ja-JP" altLang="en-US" sz="2000" dirty="0" smtClean="0"/>
              <a:t>独自に</a:t>
            </a:r>
            <a:r>
              <a:rPr kumimoji="1" lang="ja-JP" altLang="en-US" sz="2000" dirty="0" smtClean="0"/>
              <a:t>粗い方向決定も可能</a:t>
            </a:r>
            <a:endParaRPr kumimoji="1" lang="ja-JP" altLang="en-US" sz="2000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564608" y="714356"/>
            <a:ext cx="4500594" cy="3571900"/>
            <a:chOff x="4786313" y="0"/>
            <a:chExt cx="4300911" cy="3364476"/>
          </a:xfrm>
        </p:grpSpPr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3" y="0"/>
              <a:ext cx="4300911" cy="336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正方形/長方形 21"/>
            <p:cNvSpPr/>
            <p:nvPr/>
          </p:nvSpPr>
          <p:spPr>
            <a:xfrm>
              <a:off x="8088228" y="94593"/>
              <a:ext cx="913883" cy="2802809"/>
            </a:xfrm>
            <a:prstGeom prst="rect">
              <a:avLst/>
            </a:prstGeom>
            <a:solidFill>
              <a:schemeClr val="bg1">
                <a:lumMod val="6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4944956" y="394816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 </a:t>
            </a:r>
            <a:r>
              <a:rPr kumimoji="1" lang="ja-JP" altLang="en-US" sz="2000" dirty="0" smtClean="0"/>
              <a:t>の継続時間 </a:t>
            </a:r>
            <a:r>
              <a:rPr kumimoji="1" lang="en-US" altLang="ja-JP" sz="2000" dirty="0" smtClean="0"/>
              <a:t>(T90)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9954" y="5030350"/>
            <a:ext cx="147508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時間分解能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46540" y="4500570"/>
            <a:ext cx="3207929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Swift,  Fermi,  Integral,</a:t>
            </a:r>
          </a:p>
          <a:p>
            <a:r>
              <a:rPr lang="en-US" altLang="ja-JP" sz="2400" dirty="0" smtClean="0"/>
              <a:t>MAXI </a:t>
            </a:r>
            <a:r>
              <a:rPr lang="ja-JP" altLang="en-US" sz="2400" dirty="0" smtClean="0"/>
              <a:t>など、方向決定に</a:t>
            </a:r>
            <a:endParaRPr lang="en-US" altLang="ja-JP" sz="2400" dirty="0" smtClean="0"/>
          </a:p>
          <a:p>
            <a:r>
              <a:rPr lang="ja-JP" altLang="en-US" sz="2400" b="1" dirty="0" smtClean="0">
                <a:solidFill>
                  <a:schemeClr val="tx1"/>
                </a:solidFill>
              </a:rPr>
              <a:t>ご協力下さい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5790" y="745888"/>
            <a:ext cx="4883037" cy="4043448"/>
            <a:chOff x="45790" y="745888"/>
            <a:chExt cx="4883037" cy="404344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45790" y="745888"/>
              <a:ext cx="4883037" cy="4043448"/>
              <a:chOff x="45790" y="745888"/>
              <a:chExt cx="4883037" cy="4043448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45790" y="745888"/>
                <a:ext cx="4844476" cy="4043448"/>
                <a:chOff x="93088" y="785794"/>
                <a:chExt cx="4844476" cy="4043448"/>
              </a:xfrm>
            </p:grpSpPr>
            <p:pic>
              <p:nvPicPr>
                <p:cNvPr id="90115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3088" y="785794"/>
                  <a:ext cx="4550350" cy="3516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" name="直線矢印コネクタ 3"/>
                <p:cNvCxnSpPr/>
                <p:nvPr/>
              </p:nvCxnSpPr>
              <p:spPr>
                <a:xfrm>
                  <a:off x="975960" y="4357694"/>
                  <a:ext cx="1095710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矢印コネクタ 7"/>
                <p:cNvCxnSpPr/>
                <p:nvPr/>
              </p:nvCxnSpPr>
              <p:spPr>
                <a:xfrm>
                  <a:off x="333018" y="4357694"/>
                  <a:ext cx="587270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 rot="5400000">
                  <a:off x="-948679" y="2781871"/>
                  <a:ext cx="3786214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85720" y="4429132"/>
                  <a:ext cx="7008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16</a:t>
                  </a:r>
                  <a:r>
                    <a:rPr kumimoji="1" lang="ja-JP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秒</a:t>
                  </a:r>
                  <a:endParaRPr kumimoji="1" lang="ja-JP" altLang="en-US" sz="20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142976" y="4429132"/>
                  <a:ext cx="7024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32</a:t>
                  </a:r>
                  <a:r>
                    <a:rPr kumimoji="1" lang="ja-JP" altLang="en-US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秒</a:t>
                  </a:r>
                  <a:endParaRPr kumimoji="1" lang="ja-JP" altLang="en-US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357422" y="4429132"/>
                  <a:ext cx="8322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144</a:t>
                  </a:r>
                  <a:r>
                    <a:rPr kumimoji="1" lang="ja-JP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秒</a:t>
                  </a:r>
                  <a:endParaRPr kumimoji="1" lang="ja-JP" altLang="en-US" sz="20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6" name="直線矢印コネクタ 5"/>
                <p:cNvCxnSpPr/>
                <p:nvPr/>
              </p:nvCxnSpPr>
              <p:spPr>
                <a:xfrm>
                  <a:off x="2071670" y="4357694"/>
                  <a:ext cx="2865894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正方形/長方形 40"/>
              <p:cNvSpPr/>
              <p:nvPr/>
            </p:nvSpPr>
            <p:spPr>
              <a:xfrm>
                <a:off x="4500562" y="4214818"/>
                <a:ext cx="71438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" name="グループ化 38"/>
              <p:cNvGrpSpPr/>
              <p:nvPr/>
            </p:nvGrpSpPr>
            <p:grpSpPr>
              <a:xfrm>
                <a:off x="4238950" y="4135988"/>
                <a:ext cx="689877" cy="398371"/>
                <a:chOff x="6760553" y="4467910"/>
                <a:chExt cx="689877" cy="398371"/>
              </a:xfrm>
            </p:grpSpPr>
            <p:sp>
              <p:nvSpPr>
                <p:cNvPr id="37" name="テキスト ボックス 36"/>
                <p:cNvSpPr txBox="1"/>
                <p:nvPr/>
              </p:nvSpPr>
              <p:spPr>
                <a:xfrm rot="16200000">
                  <a:off x="6858016" y="4370447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dirty="0" smtClean="0"/>
                    <a:t>~</a:t>
                  </a:r>
                  <a:endParaRPr kumimoji="1" lang="ja-JP" altLang="en-US" sz="3200" dirty="0"/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 rot="16200000">
                  <a:off x="6963118" y="437896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dirty="0" smtClean="0"/>
                    <a:t>~</a:t>
                  </a:r>
                  <a:endParaRPr kumimoji="1" lang="ja-JP" altLang="en-US" sz="3200" dirty="0"/>
                </a:p>
              </p:txBody>
            </p:sp>
          </p:grpSp>
        </p:grpSp>
        <p:cxnSp>
          <p:nvCxnSpPr>
            <p:cNvPr id="26" name="直線コネクタ 25"/>
            <p:cNvCxnSpPr/>
            <p:nvPr/>
          </p:nvCxnSpPr>
          <p:spPr>
            <a:xfrm rot="5400000">
              <a:off x="126174" y="2750340"/>
              <a:ext cx="378621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8" name="Picture 14" descr="http://www.astroarts.jp/news/2009/11/27maxi/major_sources.jpg"/>
          <p:cNvPicPr>
            <a:picLocks noChangeAspect="1" noChangeArrowheads="1"/>
          </p:cNvPicPr>
          <p:nvPr/>
        </p:nvPicPr>
        <p:blipFill>
          <a:blip r:embed="rId2" cstate="print"/>
          <a:srcRect l="3803"/>
          <a:stretch>
            <a:fillRect/>
          </a:stretch>
        </p:blipFill>
        <p:spPr bwMode="auto">
          <a:xfrm>
            <a:off x="0" y="2357430"/>
            <a:ext cx="9005030" cy="4357718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50171" y="68025"/>
            <a:ext cx="23871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CRAB</a:t>
            </a:r>
            <a:r>
              <a:rPr kumimoji="1" lang="ja-JP" altLang="en-US" sz="3600" dirty="0" smtClean="0"/>
              <a:t>モード</a:t>
            </a:r>
            <a:endParaRPr kumimoji="1" lang="ja-JP" altLang="en-US" sz="3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5113" y="841701"/>
            <a:ext cx="7736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度刻みの偏光情報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回転補正しながら長時間の積分</a:t>
            </a:r>
            <a:r>
              <a:rPr lang="en-US" altLang="ja-JP" sz="2400" dirty="0" smtClean="0"/>
              <a:t>)</a:t>
            </a:r>
          </a:p>
          <a:p>
            <a:r>
              <a:rPr kumimoji="1" lang="ja-JP" altLang="en-US" sz="2400" dirty="0" smtClean="0"/>
              <a:t>■ 積分スペクトル 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プラシンチ単体と </a:t>
            </a:r>
            <a:r>
              <a:rPr kumimoji="1" lang="en-US" altLang="ja-JP" sz="2400" dirty="0" smtClean="0"/>
              <a:t>12 </a:t>
            </a:r>
            <a:r>
              <a:rPr kumimoji="1" lang="en-US" altLang="ja-JP" sz="2400" dirty="0" err="1" smtClean="0"/>
              <a:t>CsI</a:t>
            </a:r>
            <a:r>
              <a:rPr lang="ja-JP" altLang="en-US" sz="2400" dirty="0" smtClean="0"/>
              <a:t> の和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 </a:t>
            </a:r>
            <a:r>
              <a:rPr lang="ja-JP" altLang="en-US" sz="2400" dirty="0" smtClean="0"/>
              <a:t>回の</a:t>
            </a:r>
            <a:r>
              <a:rPr lang="en-US" altLang="ja-JP" sz="2400" dirty="0" smtClean="0"/>
              <a:t>CRAB</a:t>
            </a:r>
            <a:r>
              <a:rPr lang="ja-JP" altLang="en-US" sz="2400" dirty="0" smtClean="0"/>
              <a:t>モードの積分時間はコマンドで可変</a:t>
            </a:r>
            <a:endParaRPr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CRAB</a:t>
            </a:r>
            <a:r>
              <a:rPr lang="ja-JP" altLang="en-US" sz="2400" dirty="0" smtClean="0"/>
              <a:t>モード中でも </a:t>
            </a:r>
            <a:r>
              <a:rPr lang="en-US" altLang="ja-JP" sz="2400" dirty="0" smtClean="0"/>
              <a:t>GRB </a:t>
            </a:r>
            <a:r>
              <a:rPr lang="ja-JP" altLang="en-US" sz="2400" dirty="0" smtClean="0"/>
              <a:t>モードへ移行する</a:t>
            </a:r>
            <a:endParaRPr lang="en-US" altLang="ja-JP" sz="2400" dirty="0" smtClean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71406" y="857232"/>
            <a:ext cx="8358246" cy="5494232"/>
            <a:chOff x="71406" y="857232"/>
            <a:chExt cx="8358246" cy="5494232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71406" y="857232"/>
              <a:ext cx="8358246" cy="4572032"/>
              <a:chOff x="71406" y="857232"/>
              <a:chExt cx="8358246" cy="4572032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642910" y="857232"/>
                <a:ext cx="7786742" cy="1285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71406" y="857232"/>
                <a:ext cx="6643702" cy="4572032"/>
                <a:chOff x="71438" y="928670"/>
                <a:chExt cx="6643702" cy="4572032"/>
              </a:xfrm>
            </p:grpSpPr>
            <p:sp>
              <p:nvSpPr>
                <p:cNvPr id="44" name="角丸四角形吹き出し 43"/>
                <p:cNvSpPr/>
                <p:nvPr/>
              </p:nvSpPr>
              <p:spPr>
                <a:xfrm>
                  <a:off x="71438" y="928670"/>
                  <a:ext cx="6643702" cy="4572032"/>
                </a:xfrm>
                <a:prstGeom prst="wedgeRoundRectCallout">
                  <a:avLst>
                    <a:gd name="adj1" fmla="val 76461"/>
                    <a:gd name="adj2" fmla="val 34915"/>
                    <a:gd name="adj3" fmla="val 16667"/>
                  </a:avLst>
                </a:prstGeom>
                <a:solidFill>
                  <a:schemeClr val="bg1"/>
                </a:solidFill>
                <a:ln w="57150">
                  <a:solidFill>
                    <a:srgbClr val="FF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0" name="グループ化 39"/>
                <p:cNvGrpSpPr/>
                <p:nvPr/>
              </p:nvGrpSpPr>
              <p:grpSpPr>
                <a:xfrm>
                  <a:off x="388103" y="1031640"/>
                  <a:ext cx="6112723" cy="4439675"/>
                  <a:chOff x="742866" y="2132597"/>
                  <a:chExt cx="6112723" cy="4439675"/>
                </a:xfrm>
              </p:grpSpPr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756963" y="2132597"/>
                    <a:ext cx="6098626" cy="4439675"/>
                    <a:chOff x="749061" y="1142984"/>
                    <a:chExt cx="7770600" cy="5656838"/>
                  </a:xfrm>
                </p:grpSpPr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06418" y="1214422"/>
                      <a:ext cx="7418036" cy="5143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1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749061" y="3182649"/>
                      <a:ext cx="627449" cy="767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>
                      <a:spAutoFit/>
                    </a:bodyPr>
                    <a:lstStyle/>
                    <a:p>
                      <a:r>
                        <a:rPr lang="en-US" altLang="ja-JP" sz="2000" dirty="0"/>
                        <a:t>MDP</a:t>
                      </a:r>
                    </a:p>
                  </p:txBody>
                </p:sp>
                <p:sp>
                  <p:nvSpPr>
                    <p:cNvPr id="2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01285" y="4322409"/>
                      <a:ext cx="2594353" cy="1294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ja-JP" altLang="en-US" sz="2000" dirty="0">
                          <a:solidFill>
                            <a:srgbClr val="FF0000"/>
                          </a:solidFill>
                        </a:rPr>
                        <a:t>赤</a:t>
                      </a:r>
                      <a:r>
                        <a:rPr lang="ja-JP" altLang="en-US" sz="2000" dirty="0" smtClean="0"/>
                        <a:t>：一般的な </a:t>
                      </a:r>
                      <a:r>
                        <a:rPr lang="en-US" altLang="ja-JP" sz="2000" dirty="0" smtClean="0"/>
                        <a:t>CXB</a:t>
                      </a:r>
                    </a:p>
                    <a:p>
                      <a:r>
                        <a:rPr lang="ja-JP" altLang="en-US" sz="2000" dirty="0" smtClean="0">
                          <a:solidFill>
                            <a:srgbClr val="00B050"/>
                          </a:solidFill>
                        </a:rPr>
                        <a:t>緑</a:t>
                      </a:r>
                      <a:r>
                        <a:rPr lang="ja-JP" altLang="en-US" sz="2000" dirty="0" smtClean="0"/>
                        <a:t>：</a:t>
                      </a:r>
                      <a:r>
                        <a:rPr lang="en-US" altLang="ja-JP" sz="2000" dirty="0" smtClean="0"/>
                        <a:t>CXB ×3</a:t>
                      </a:r>
                      <a:r>
                        <a:rPr lang="ja-JP" altLang="en-US" sz="2000" dirty="0" smtClean="0"/>
                        <a:t>倍</a:t>
                      </a:r>
                      <a:endParaRPr lang="en-US" altLang="ja-JP" sz="2000" dirty="0" smtClean="0"/>
                    </a:p>
                    <a:p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青</a:t>
                      </a:r>
                      <a:r>
                        <a:rPr lang="ja-JP" altLang="en-US" sz="2000" dirty="0" smtClean="0"/>
                        <a:t>：</a:t>
                      </a:r>
                      <a:r>
                        <a:rPr lang="en-US" altLang="ja-JP" sz="2000" dirty="0" smtClean="0"/>
                        <a:t>Offset 10</a:t>
                      </a:r>
                      <a:r>
                        <a:rPr lang="ja-JP" altLang="en-US" sz="2000" dirty="0" smtClean="0"/>
                        <a:t>度</a:t>
                      </a:r>
                      <a:endParaRPr lang="en-US" altLang="ja-JP" sz="2000" dirty="0"/>
                    </a:p>
                  </p:txBody>
                </p:sp>
                <p:sp>
                  <p:nvSpPr>
                    <p:cNvPr id="2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1300" y="3071810"/>
                      <a:ext cx="6272218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z="2000"/>
                    </a:p>
                  </p:txBody>
                </p:sp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1554098" y="5917187"/>
                      <a:ext cx="384395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3635724" y="5917187"/>
                      <a:ext cx="533494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4" name="テキスト ボックス 23"/>
                    <p:cNvSpPr txBox="1"/>
                    <p:nvPr/>
                  </p:nvSpPr>
                  <p:spPr>
                    <a:xfrm>
                      <a:off x="5661843" y="5917187"/>
                      <a:ext cx="682596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>
                      <a:off x="7687965" y="5917187"/>
                      <a:ext cx="831696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1000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6" name="正方形/長方形 25"/>
                    <p:cNvSpPr/>
                    <p:nvPr/>
                  </p:nvSpPr>
                  <p:spPr>
                    <a:xfrm>
                      <a:off x="4268742" y="6072206"/>
                      <a:ext cx="1285884" cy="2857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2000"/>
                    </a:p>
                  </p:txBody>
                </p:sp>
                <p:sp>
                  <p:nvSpPr>
                    <p:cNvPr id="2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6894" y="6290020"/>
                      <a:ext cx="2225237" cy="5098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ja-JP" altLang="en-US" sz="2000" dirty="0"/>
                        <a:t>積分時間</a:t>
                      </a:r>
                      <a:r>
                        <a:rPr lang="en-US" altLang="ja-JP" sz="2000" dirty="0"/>
                        <a:t> </a:t>
                      </a:r>
                      <a:r>
                        <a:rPr lang="en-US" altLang="ja-JP" sz="2000" dirty="0" smtClean="0"/>
                        <a:t>(hrs)</a:t>
                      </a:r>
                      <a:endParaRPr lang="en-US" altLang="ja-JP" sz="2000" dirty="0"/>
                    </a:p>
                  </p:txBody>
                </p:sp>
                <p:sp>
                  <p:nvSpPr>
                    <p:cNvPr id="28" name="テキスト ボックス 27"/>
                    <p:cNvSpPr txBox="1"/>
                    <p:nvPr/>
                  </p:nvSpPr>
                  <p:spPr>
                    <a:xfrm>
                      <a:off x="1271446" y="5643578"/>
                      <a:ext cx="384395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9" name="テキスト ボックス 28"/>
                    <p:cNvSpPr txBox="1"/>
                    <p:nvPr/>
                  </p:nvSpPr>
                  <p:spPr>
                    <a:xfrm>
                      <a:off x="1156298" y="3429000"/>
                      <a:ext cx="533494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30" name="テキスト ボックス 29"/>
                    <p:cNvSpPr txBox="1"/>
                    <p:nvPr/>
                  </p:nvSpPr>
                  <p:spPr>
                    <a:xfrm>
                      <a:off x="964740" y="1142984"/>
                      <a:ext cx="682596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31" name="テキスト ボックス 30"/>
                    <p:cNvSpPr txBox="1"/>
                    <p:nvPr/>
                  </p:nvSpPr>
                  <p:spPr>
                    <a:xfrm>
                      <a:off x="5630101" y="1378611"/>
                      <a:ext cx="2312491" cy="588233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sz="2400" b="1" dirty="0" smtClean="0"/>
                        <a:t>　かに星雲　</a:t>
                      </a:r>
                      <a:endParaRPr kumimoji="1" lang="ja-JP" altLang="en-US" sz="2400" b="1" dirty="0"/>
                    </a:p>
                  </p:txBody>
                </p:sp>
                <p:sp>
                  <p:nvSpPr>
                    <p:cNvPr id="32" name="テキスト ボックス 31"/>
                    <p:cNvSpPr txBox="1"/>
                    <p:nvPr/>
                  </p:nvSpPr>
                  <p:spPr>
                    <a:xfrm>
                      <a:off x="1714480" y="2571743"/>
                      <a:ext cx="799017" cy="5098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smtClean="0"/>
                        <a:t>18%</a:t>
                      </a:r>
                      <a:endParaRPr kumimoji="1" lang="ja-JP" altLang="en-US" sz="2000" dirty="0"/>
                    </a:p>
                  </p:txBody>
                </p:sp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 rot="5400000">
                      <a:off x="3893339" y="4464851"/>
                      <a:ext cx="278608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コネクタ 33"/>
                    <p:cNvCxnSpPr/>
                    <p:nvPr/>
                  </p:nvCxnSpPr>
                  <p:spPr>
                    <a:xfrm rot="5400000">
                      <a:off x="4906964" y="4464057"/>
                      <a:ext cx="278608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線コネクタ 34"/>
                    <p:cNvCxnSpPr/>
                    <p:nvPr/>
                  </p:nvCxnSpPr>
                  <p:spPr>
                    <a:xfrm rot="5400000">
                      <a:off x="5568956" y="4464057"/>
                      <a:ext cx="278608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テキスト ボックス 35"/>
                    <p:cNvSpPr txBox="1"/>
                    <p:nvPr/>
                  </p:nvSpPr>
                  <p:spPr>
                    <a:xfrm>
                      <a:off x="4709884" y="5379789"/>
                      <a:ext cx="727530" cy="5098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smtClean="0"/>
                        <a:t>2</a:t>
                      </a:r>
                      <a:r>
                        <a:rPr kumimoji="1" lang="ja-JP" altLang="en-US" sz="2000" dirty="0" smtClean="0"/>
                        <a:t>日</a:t>
                      </a:r>
                      <a:endParaRPr kumimoji="1" lang="ja-JP" altLang="en-US" sz="2000" dirty="0"/>
                    </a:p>
                  </p:txBody>
                </p:sp>
                <p:sp>
                  <p:nvSpPr>
                    <p:cNvPr id="37" name="テキスト ボックス 36"/>
                    <p:cNvSpPr txBox="1"/>
                    <p:nvPr/>
                  </p:nvSpPr>
                  <p:spPr>
                    <a:xfrm>
                      <a:off x="5715007" y="5360439"/>
                      <a:ext cx="727530" cy="5098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2000" dirty="0" smtClean="0"/>
                        <a:t>6</a:t>
                      </a:r>
                      <a:r>
                        <a:rPr kumimoji="1" lang="ja-JP" altLang="en-US" sz="2000" dirty="0" smtClean="0"/>
                        <a:t>日</a:t>
                      </a:r>
                      <a:endParaRPr kumimoji="1" lang="ja-JP" altLang="en-US" sz="2000" dirty="0"/>
                    </a:p>
                  </p:txBody>
                </p:sp>
                <p:sp>
                  <p:nvSpPr>
                    <p:cNvPr id="38" name="テキスト ボックス 37"/>
                    <p:cNvSpPr txBox="1"/>
                    <p:nvPr/>
                  </p:nvSpPr>
                  <p:spPr>
                    <a:xfrm>
                      <a:off x="7000891" y="5379789"/>
                      <a:ext cx="892970" cy="5098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smtClean="0"/>
                        <a:t>12</a:t>
                      </a:r>
                      <a:r>
                        <a:rPr kumimoji="1" lang="ja-JP" altLang="en-US" sz="2000" dirty="0" smtClean="0"/>
                        <a:t>日</a:t>
                      </a:r>
                      <a:endParaRPr kumimoji="1" lang="ja-JP" altLang="en-US" sz="2000" dirty="0"/>
                    </a:p>
                  </p:txBody>
                </p:sp>
              </p:grpSp>
              <p:sp>
                <p:nvSpPr>
                  <p:cNvPr id="39" name="テキスト ボックス 38"/>
                  <p:cNvSpPr txBox="1"/>
                  <p:nvPr/>
                </p:nvSpPr>
                <p:spPr>
                  <a:xfrm rot="16200000">
                    <a:off x="-382121" y="3904167"/>
                    <a:ext cx="2650084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2000" dirty="0" smtClean="0"/>
                      <a:t>検出可能な偏光度（</a:t>
                    </a:r>
                    <a:r>
                      <a:rPr lang="en-US" altLang="ja-JP" sz="2000" dirty="0" smtClean="0"/>
                      <a:t>%</a:t>
                    </a:r>
                    <a:r>
                      <a:rPr lang="ja-JP" altLang="en-US" sz="2000" dirty="0" smtClean="0"/>
                      <a:t>）</a:t>
                    </a:r>
                    <a:endParaRPr kumimoji="1" lang="ja-JP" altLang="en-US" sz="2000" dirty="0"/>
                  </a:p>
                </p:txBody>
              </p:sp>
            </p:grpSp>
          </p:grpSp>
        </p:grpSp>
        <p:sp>
          <p:nvSpPr>
            <p:cNvPr id="52" name="テキスト ボックス 51"/>
            <p:cNvSpPr txBox="1"/>
            <p:nvPr/>
          </p:nvSpPr>
          <p:spPr>
            <a:xfrm>
              <a:off x="1214414" y="5643578"/>
              <a:ext cx="4322017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太陽センサーが正常に動いていれば、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空間に対する偏光角度も測定可能</a:t>
              </a:r>
              <a:endParaRPr kumimoji="1" lang="ja-JP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まとめ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2000240"/>
            <a:ext cx="749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すべての総合試験は終了し、</a:t>
            </a:r>
            <a:r>
              <a:rPr lang="en-US" altLang="ja-JP" sz="2400" b="1" dirty="0" smtClean="0"/>
              <a:t>3</a:t>
            </a:r>
            <a:r>
              <a:rPr lang="ja-JP" altLang="en-US" sz="2400" b="1" dirty="0" smtClean="0"/>
              <a:t>月末に種子島へ移動。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4</a:t>
            </a:r>
            <a:r>
              <a:rPr lang="ja-JP" altLang="en-US" sz="2400" b="1" dirty="0" smtClean="0"/>
              <a:t>月</a:t>
            </a:r>
            <a:r>
              <a:rPr lang="en-US" altLang="ja-JP" sz="2400" b="1" dirty="0" smtClean="0"/>
              <a:t>6</a:t>
            </a:r>
            <a:r>
              <a:rPr lang="ja-JP" altLang="en-US" sz="2400" b="1" dirty="0" smtClean="0"/>
              <a:t>日～</a:t>
            </a:r>
            <a:r>
              <a:rPr lang="en-US" altLang="ja-JP" sz="2400" b="1" dirty="0" smtClean="0"/>
              <a:t>13</a:t>
            </a:r>
            <a:r>
              <a:rPr lang="ja-JP" altLang="en-US" sz="2400" b="1" dirty="0" smtClean="0"/>
              <a:t>日に射場試験へ参加。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3071810"/>
            <a:ext cx="834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GRB </a:t>
            </a:r>
            <a:r>
              <a:rPr lang="ja-JP" altLang="en-US" sz="2400" b="1" dirty="0" smtClean="0"/>
              <a:t>の他に、</a:t>
            </a:r>
            <a:r>
              <a:rPr lang="en-US" altLang="ja-JP" sz="2400" b="1" dirty="0" smtClean="0"/>
              <a:t>SGR (</a:t>
            </a:r>
            <a:r>
              <a:rPr lang="ja-JP" altLang="en-US" sz="2400" b="1" dirty="0" smtClean="0"/>
              <a:t>マグネター</a:t>
            </a:r>
            <a:r>
              <a:rPr lang="en-US" altLang="ja-JP" sz="2400" b="1" dirty="0" smtClean="0"/>
              <a:t>) </a:t>
            </a:r>
            <a:r>
              <a:rPr lang="ja-JP" altLang="en-US" sz="2400" b="1" dirty="0" smtClean="0"/>
              <a:t>からのフレア、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      </a:t>
            </a:r>
            <a:r>
              <a:rPr lang="ja-JP" altLang="en-US" sz="2400" b="1" dirty="0" smtClean="0"/>
              <a:t>かに星雲や銀河面のバックグラウンド偏光などを観測予定。</a:t>
            </a:r>
            <a:endParaRPr lang="en-US" altLang="ja-JP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1000108"/>
            <a:ext cx="834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今年の</a:t>
            </a:r>
            <a:r>
              <a:rPr lang="en-US" altLang="ja-JP" sz="2400" b="1" dirty="0" smtClean="0"/>
              <a:t>5</a:t>
            </a:r>
            <a:r>
              <a:rPr lang="ja-JP" altLang="en-US" sz="2400" b="1" dirty="0" smtClean="0"/>
              <a:t>月に打ち上げられる小型ソーラーセイル実証機に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      GRB </a:t>
            </a:r>
            <a:r>
              <a:rPr kumimoji="1" lang="ja-JP" altLang="en-US" sz="2400" b="1" dirty="0" smtClean="0"/>
              <a:t>偏光観測装置</a:t>
            </a:r>
            <a:r>
              <a:rPr kumimoji="1" lang="en-US" altLang="ja-JP" sz="2400" b="1" dirty="0" smtClean="0"/>
              <a:t>(GAP) </a:t>
            </a:r>
            <a:r>
              <a:rPr kumimoji="1" lang="ja-JP" altLang="en-US" sz="2400" b="1" dirty="0" smtClean="0"/>
              <a:t>を搭載する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3357554" y="1500174"/>
            <a:ext cx="5715040" cy="5214974"/>
            <a:chOff x="3357554" y="1571780"/>
            <a:chExt cx="5715040" cy="521497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357554" y="1571780"/>
              <a:ext cx="5715040" cy="5214974"/>
              <a:chOff x="34925" y="2125663"/>
              <a:chExt cx="4932363" cy="4740275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4925" y="2125663"/>
                <a:ext cx="4932363" cy="4740275"/>
                <a:chOff x="2631" y="1347"/>
                <a:chExt cx="3107" cy="2986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31" y="1347"/>
                  <a:ext cx="3107" cy="29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107" y="2976"/>
                  <a:ext cx="414" cy="260"/>
                </a:xfrm>
                <a:prstGeom prst="rect">
                  <a:avLst/>
                </a:prstGeom>
                <a:noFill/>
                <a:ln w="9525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b="1">
                      <a:solidFill>
                        <a:srgbClr val="006666"/>
                      </a:solidFill>
                    </a:rPr>
                    <a:t>νF</a:t>
                  </a:r>
                  <a:r>
                    <a:rPr lang="en-US" altLang="ja-JP" sz="2000" b="1" baseline="-25000">
                      <a:solidFill>
                        <a:srgbClr val="006666"/>
                      </a:solidFill>
                    </a:rPr>
                    <a:t>ν  </a:t>
                  </a:r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>
                  <a:off x="3107" y="1570"/>
                  <a:ext cx="862" cy="22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4195" y="1979"/>
                  <a:ext cx="817" cy="86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78" y="1404"/>
                  <a:ext cx="65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>
                      <a:solidFill>
                        <a:srgbClr val="FF0000"/>
                      </a:solidFill>
                    </a:rPr>
                    <a:t>∝ E</a:t>
                  </a:r>
                  <a:r>
                    <a:rPr lang="en-US" altLang="ja-JP" sz="2400" baseline="30000">
                      <a:solidFill>
                        <a:srgbClr val="FF0000"/>
                      </a:solidFill>
                    </a:rPr>
                    <a:t>α </a:t>
                  </a:r>
                </a:p>
              </p:txBody>
            </p:sp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85" y="2130"/>
                  <a:ext cx="65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>
                      <a:solidFill>
                        <a:srgbClr val="FF0000"/>
                      </a:solidFill>
                    </a:rPr>
                    <a:t>∝ E</a:t>
                  </a:r>
                  <a:r>
                    <a:rPr lang="en-US" altLang="ja-JP" sz="2400" baseline="30000">
                      <a:solidFill>
                        <a:srgbClr val="FF0000"/>
                      </a:solidFill>
                    </a:rPr>
                    <a:t>β </a:t>
                  </a:r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241" y="3203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7" y="3760"/>
                  <a:ext cx="1795" cy="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 smtClean="0">
                      <a:solidFill>
                        <a:srgbClr val="FF0000"/>
                      </a:solidFill>
                    </a:rPr>
                    <a:t>Peak energy (</a:t>
                  </a:r>
                  <a:r>
                    <a:rPr lang="en-US" altLang="ja-JP" b="1" dirty="0" err="1" smtClean="0">
                      <a:solidFill>
                        <a:srgbClr val="FF0000"/>
                      </a:solidFill>
                    </a:rPr>
                    <a:t>Epeak</a:t>
                  </a:r>
                  <a:r>
                    <a:rPr lang="en-US" altLang="ja-JP" b="1" dirty="0" smtClean="0">
                      <a:solidFill>
                        <a:srgbClr val="FF0000"/>
                      </a:solidFill>
                    </a:rPr>
                    <a:t>) </a:t>
                  </a:r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6" name="直線矢印コネクタ 5"/>
              <p:cNvCxnSpPr/>
              <p:nvPr/>
            </p:nvCxnSpPr>
            <p:spPr bwMode="auto">
              <a:xfrm flipV="1">
                <a:off x="1000100" y="5143512"/>
                <a:ext cx="1000132" cy="9286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863244" y="5214950"/>
                <a:ext cx="494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E</a:t>
                </a:r>
                <a:r>
                  <a:rPr kumimoji="1" lang="en-US" altLang="ja-JP" sz="2800" baseline="30000" dirty="0" err="1" smtClean="0">
                    <a:solidFill>
                      <a:srgbClr val="FF0000"/>
                    </a:solidFill>
                  </a:rPr>
                  <a:t>α</a:t>
                </a:r>
                <a:endParaRPr kumimoji="1" lang="ja-JP" altLang="en-US" sz="28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506450" y="4857760"/>
                <a:ext cx="494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altLang="ja-JP" sz="2800" baseline="30000" dirty="0" err="1" smtClean="0">
                    <a:solidFill>
                      <a:srgbClr val="FF0000"/>
                    </a:solidFill>
                  </a:rPr>
                  <a:t>β</a:t>
                </a:r>
                <a:endParaRPr kumimoji="1" lang="ja-JP" altLang="en-US" sz="2800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直線矢印コネクタ 8"/>
              <p:cNvCxnSpPr/>
              <p:nvPr/>
            </p:nvCxnSpPr>
            <p:spPr bwMode="auto">
              <a:xfrm>
                <a:off x="2928926" y="5143512"/>
                <a:ext cx="1143008" cy="8572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8" name="正方形/長方形 17"/>
            <p:cNvSpPr/>
            <p:nvPr/>
          </p:nvSpPr>
          <p:spPr>
            <a:xfrm>
              <a:off x="3428992" y="1579004"/>
              <a:ext cx="5500726" cy="2786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6858048" cy="37755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071798"/>
            <a:ext cx="342012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82157" y="68025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</a:t>
            </a:r>
            <a:r>
              <a:rPr kumimoji="1" lang="ja-JP" altLang="en-US" sz="3600" dirty="0" smtClean="0"/>
              <a:t>のプロンプト放射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86420" y="3973182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シンクロトロン放射</a:t>
            </a:r>
            <a:r>
              <a:rPr lang="ja-JP" altLang="en-US" sz="2000" dirty="0" smtClean="0"/>
              <a:t>？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8860" y="248816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γ</a:t>
            </a:r>
            <a:r>
              <a:rPr kumimoji="1" lang="en-US" altLang="ja-JP" dirty="0" smtClean="0"/>
              <a:t> &gt; 100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72396" y="270247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γ</a:t>
            </a:r>
            <a:r>
              <a:rPr kumimoji="1" lang="en-US" altLang="ja-JP" dirty="0" smtClean="0"/>
              <a:t> ~ 10</a:t>
            </a:r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642910" y="785794"/>
            <a:ext cx="7858180" cy="3143272"/>
            <a:chOff x="642910" y="785794"/>
            <a:chExt cx="7858180" cy="3143272"/>
          </a:xfrm>
        </p:grpSpPr>
        <p:sp>
          <p:nvSpPr>
            <p:cNvPr id="24" name="正方形/長方形 23"/>
            <p:cNvSpPr/>
            <p:nvPr/>
          </p:nvSpPr>
          <p:spPr>
            <a:xfrm>
              <a:off x="642910" y="785794"/>
              <a:ext cx="7858180" cy="314327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94334" y="2568355"/>
              <a:ext cx="373531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3600" dirty="0" smtClean="0"/>
                <a:t>ガンマ線偏光</a:t>
              </a:r>
              <a:r>
                <a:rPr lang="ja-JP" altLang="en-US" sz="3600" dirty="0" smtClean="0"/>
                <a:t>が鍵</a:t>
              </a:r>
              <a:endParaRPr kumimoji="1" lang="ja-JP" altLang="en-US" sz="36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14348" y="1285860"/>
              <a:ext cx="7715304" cy="10772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3200" b="1" dirty="0" smtClean="0"/>
                <a:t>どのように </a:t>
              </a:r>
              <a:r>
                <a:rPr kumimoji="1" lang="en-US" altLang="ja-JP" sz="3200" b="1" dirty="0" smtClean="0"/>
                <a:t>10</a:t>
              </a:r>
              <a:r>
                <a:rPr kumimoji="1" lang="en-US" altLang="ja-JP" sz="3200" b="1" baseline="30000" dirty="0" smtClean="0"/>
                <a:t>52</a:t>
              </a:r>
              <a:r>
                <a:rPr kumimoji="1" lang="en-US" altLang="ja-JP" sz="3200" b="1" dirty="0" smtClean="0"/>
                <a:t> erg </a:t>
              </a:r>
              <a:r>
                <a:rPr kumimoji="1" lang="ja-JP" altLang="en-US" sz="3200" b="1" dirty="0" smtClean="0"/>
                <a:t>ものエネルギーを</a:t>
              </a:r>
              <a:endParaRPr kumimoji="1" lang="en-US" altLang="ja-JP" sz="3200" b="1" dirty="0" smtClean="0"/>
            </a:p>
            <a:p>
              <a:r>
                <a:rPr lang="ja-JP" altLang="en-US" sz="3200" b="1" dirty="0" smtClean="0"/>
                <a:t>一瞬にして</a:t>
              </a:r>
              <a:r>
                <a:rPr kumimoji="1" lang="ja-JP" altLang="en-US" sz="3200" b="1" dirty="0" smtClean="0"/>
                <a:t>ガンマ線放射で解放するのか？</a:t>
              </a:r>
              <a:endParaRPr kumimoji="1" lang="ja-JP" altLang="en-US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home\mori\project\IKAROS\公開\リーフレット\IKAROS軌道イメージ0910版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9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804135" y="73390"/>
            <a:ext cx="326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bg1"/>
                </a:solidFill>
              </a:rPr>
              <a:t>IKAROS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6215082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nterplanetary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ite-craft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ccelerated by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adiation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f the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un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00826" y="2786058"/>
            <a:ext cx="2582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年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en-US" altLang="ja-JP" sz="32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18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日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打ち上げ予定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999647" y="182758"/>
            <a:ext cx="4144385" cy="6572296"/>
            <a:chOff x="-31" y="182758"/>
            <a:chExt cx="4144385" cy="6572296"/>
          </a:xfrm>
        </p:grpSpPr>
        <p:grpSp>
          <p:nvGrpSpPr>
            <p:cNvPr id="3" name="グループ化 117"/>
            <p:cNvGrpSpPr/>
            <p:nvPr/>
          </p:nvGrpSpPr>
          <p:grpSpPr>
            <a:xfrm>
              <a:off x="950" y="182758"/>
              <a:ext cx="4143404" cy="6572296"/>
              <a:chOff x="4714876" y="214290"/>
              <a:chExt cx="4143404" cy="6572296"/>
            </a:xfrm>
          </p:grpSpPr>
          <p:grpSp>
            <p:nvGrpSpPr>
              <p:cNvPr id="6" name="グループ化 111"/>
              <p:cNvGrpSpPr/>
              <p:nvPr/>
            </p:nvGrpSpPr>
            <p:grpSpPr>
              <a:xfrm>
                <a:off x="5072066" y="214290"/>
                <a:ext cx="3556355" cy="3429024"/>
                <a:chOff x="500034" y="326831"/>
                <a:chExt cx="3143272" cy="3030731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333" b="53596"/>
                <a:stretch>
                  <a:fillRect/>
                </a:stretch>
              </p:blipFill>
              <p:spPr bwMode="auto">
                <a:xfrm>
                  <a:off x="500034" y="326831"/>
                  <a:ext cx="3143272" cy="30307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1" name="十二角形 40"/>
                <p:cNvSpPr/>
                <p:nvPr/>
              </p:nvSpPr>
              <p:spPr>
                <a:xfrm>
                  <a:off x="949498" y="654525"/>
                  <a:ext cx="2248081" cy="2248081"/>
                </a:xfrm>
                <a:prstGeom prst="dodecagon">
                  <a:avLst/>
                </a:prstGeom>
                <a:solidFill>
                  <a:srgbClr val="C6D9F1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" name="グループ化 24"/>
                <p:cNvGrpSpPr/>
                <p:nvPr/>
              </p:nvGrpSpPr>
              <p:grpSpPr>
                <a:xfrm>
                  <a:off x="2351083" y="1467606"/>
                  <a:ext cx="942110" cy="1372658"/>
                  <a:chOff x="3892946" y="2071670"/>
                  <a:chExt cx="1107690" cy="1613919"/>
                </a:xfrm>
              </p:grpSpPr>
              <p:sp>
                <p:nvSpPr>
                  <p:cNvPr id="57" name="正方形/長方形 9"/>
                  <p:cNvSpPr/>
                  <p:nvPr/>
                </p:nvSpPr>
                <p:spPr>
                  <a:xfrm>
                    <a:off x="4905448" y="20716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正方形/長方形 10"/>
                  <p:cNvSpPr/>
                  <p:nvPr/>
                </p:nvSpPr>
                <p:spPr>
                  <a:xfrm rot="1800000">
                    <a:off x="4720289" y="27738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11"/>
                  <p:cNvSpPr/>
                  <p:nvPr/>
                </p:nvSpPr>
                <p:spPr>
                  <a:xfrm rot="3600000">
                    <a:off x="4202542" y="32808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" name="グループ化 15"/>
                <p:cNvGrpSpPr/>
                <p:nvPr/>
              </p:nvGrpSpPr>
              <p:grpSpPr>
                <a:xfrm rot="5400000">
                  <a:off x="1220118" y="1849843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54" name="正方形/長方形 12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正方形/長方形 54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正方形/長方形 55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4" name="グループ化 16"/>
                <p:cNvGrpSpPr/>
                <p:nvPr/>
              </p:nvGrpSpPr>
              <p:grpSpPr>
                <a:xfrm rot="10800000">
                  <a:off x="846028" y="712560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51" name="正方形/長方形 50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正方形/長方形 51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正方形/長方形 52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5" name="グループ化 20"/>
                <p:cNvGrpSpPr/>
                <p:nvPr/>
              </p:nvGrpSpPr>
              <p:grpSpPr>
                <a:xfrm rot="16200000">
                  <a:off x="1973859" y="334706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48" name="正方形/長方形 47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正方形/長方形 48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正方形/長方形 49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46" name="直線矢印コネクタ 45"/>
                <p:cNvCxnSpPr/>
                <p:nvPr/>
              </p:nvCxnSpPr>
              <p:spPr>
                <a:xfrm rot="10800000" flipH="1">
                  <a:off x="949498" y="1770050"/>
                  <a:ext cx="2248081" cy="13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正方形/長方形 46"/>
                <p:cNvSpPr/>
                <p:nvPr/>
              </p:nvSpPr>
              <p:spPr>
                <a:xfrm>
                  <a:off x="1657150" y="1454326"/>
                  <a:ext cx="799364" cy="32643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/>
                    <a:t>140mm</a:t>
                  </a:r>
                  <a:endParaRPr lang="ja-JP" altLang="en-US" dirty="0"/>
                </a:p>
              </p:txBody>
            </p:sp>
          </p:grpSp>
          <p:grpSp>
            <p:nvGrpSpPr>
              <p:cNvPr id="7" name="グループ化 45"/>
              <p:cNvGrpSpPr/>
              <p:nvPr/>
            </p:nvGrpSpPr>
            <p:grpSpPr>
              <a:xfrm>
                <a:off x="4857752" y="3489008"/>
                <a:ext cx="4000528" cy="3297578"/>
                <a:chOff x="2928926" y="2074638"/>
                <a:chExt cx="4976824" cy="4102325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28926" y="2074638"/>
                  <a:ext cx="4976824" cy="410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8" name="グループ化 9"/>
                <p:cNvGrpSpPr/>
                <p:nvPr/>
              </p:nvGrpSpPr>
              <p:grpSpPr>
                <a:xfrm>
                  <a:off x="3667056" y="2321805"/>
                  <a:ext cx="3512525" cy="1440447"/>
                  <a:chOff x="3667056" y="2321805"/>
                  <a:chExt cx="3512525" cy="1440447"/>
                </a:xfrm>
              </p:grpSpPr>
              <p:sp>
                <p:nvSpPr>
                  <p:cNvPr id="35" name="正方形/長方形 3"/>
                  <p:cNvSpPr/>
                  <p:nvPr/>
                </p:nvSpPr>
                <p:spPr>
                  <a:xfrm>
                    <a:off x="3809932" y="2333492"/>
                    <a:ext cx="3214710" cy="595442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台形 35"/>
                  <p:cNvSpPr/>
                  <p:nvPr/>
                </p:nvSpPr>
                <p:spPr>
                  <a:xfrm rot="10800000">
                    <a:off x="3786181" y="2928934"/>
                    <a:ext cx="3250335" cy="761880"/>
                  </a:xfrm>
                  <a:prstGeom prst="trapezoid">
                    <a:avLst>
                      <a:gd name="adj" fmla="val 112367"/>
                    </a:avLst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4655312" y="3690814"/>
                    <a:ext cx="1547887" cy="71438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正方形/長方形 37"/>
                  <p:cNvSpPr/>
                  <p:nvPr/>
                </p:nvSpPr>
                <p:spPr>
                  <a:xfrm>
                    <a:off x="3667056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7060455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9" name="正方形/長方形 18"/>
                <p:cNvSpPr/>
                <p:nvPr/>
              </p:nvSpPr>
              <p:spPr>
                <a:xfrm>
                  <a:off x="3547930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6929454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4714688" y="3786190"/>
                  <a:ext cx="1428760" cy="78581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3500430" y="5143512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3512305" y="5427676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3500430" y="4869635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6274637" y="4880110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6" name="正方形/長方形 25"/>
                <p:cNvSpPr/>
                <p:nvPr/>
              </p:nvSpPr>
              <p:spPr>
                <a:xfrm>
                  <a:off x="3857620" y="5584015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5572132" y="5584203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884596" y="5574474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>
                <a:xfrm rot="5400000">
                  <a:off x="2715312" y="3036091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 rot="5400000">
                  <a:off x="6608777" y="3047172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 rot="5400000">
                  <a:off x="2274109" y="4988761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rot="5400000">
                  <a:off x="6416718" y="4987779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3345679" y="6072206"/>
                  <a:ext cx="4143404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5675413" y="5587905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6336546" y="4263102"/>
                <a:ext cx="1378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/>
                  <a:t>プラスチック</a:t>
                </a:r>
                <a:endParaRPr kumimoji="1" lang="en-US" altLang="ja-JP" sz="1400" dirty="0" smtClean="0"/>
              </a:p>
              <a:p>
                <a:r>
                  <a:rPr lang="ja-JP" altLang="en-US" sz="1400" dirty="0" smtClean="0"/>
                  <a:t>シンチレータ</a:t>
                </a:r>
                <a:endParaRPr kumimoji="1" lang="ja-JP" altLang="en-US" sz="14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572132" y="4500570"/>
                <a:ext cx="505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CsI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486425" y="4876021"/>
                <a:ext cx="800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R6041</a:t>
                </a:r>
              </a:p>
              <a:p>
                <a:r>
                  <a:rPr kumimoji="1" lang="ja-JP" altLang="en-US" sz="1600" dirty="0" smtClean="0"/>
                  <a:t>耐震化</a:t>
                </a:r>
                <a:endParaRPr kumimoji="1" lang="ja-JP" altLang="en-US" sz="16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213960" y="5389358"/>
                <a:ext cx="9625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R7400p</a:t>
                </a:r>
                <a:endParaRPr kumimoji="1" lang="ja-JP" altLang="en-US" sz="16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7572396" y="5463666"/>
                <a:ext cx="739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analog</a:t>
                </a:r>
                <a:endParaRPr kumimoji="1" lang="ja-JP" altLang="en-US" sz="16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709374" y="5692991"/>
                <a:ext cx="577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FPGA</a:t>
                </a:r>
                <a:endParaRPr kumimoji="1" lang="ja-JP" altLang="en-US" sz="14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746804" y="5923071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CPU</a:t>
                </a:r>
                <a:endParaRPr kumimoji="1" lang="ja-JP" altLang="en-US" sz="1400" dirty="0"/>
              </a:p>
            </p:txBody>
          </p:sp>
          <p:cxnSp>
            <p:nvCxnSpPr>
              <p:cNvPr id="15" name="直線矢印コネクタ 14"/>
              <p:cNvCxnSpPr/>
              <p:nvPr/>
            </p:nvCxnSpPr>
            <p:spPr>
              <a:xfrm rot="5400000">
                <a:off x="4499768" y="4214818"/>
                <a:ext cx="1143802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 rot="16200000">
                <a:off x="4479394" y="402167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60 mm</a:t>
                </a:r>
                <a:endParaRPr kumimoji="1" lang="ja-JP" altLang="en-US" dirty="0"/>
              </a:p>
            </p:txBody>
          </p:sp>
        </p:grpSp>
        <p:cxnSp>
          <p:nvCxnSpPr>
            <p:cNvPr id="4" name="直線矢印コネクタ 3"/>
            <p:cNvCxnSpPr/>
            <p:nvPr/>
          </p:nvCxnSpPr>
          <p:spPr>
            <a:xfrm rot="16200000" flipH="1">
              <a:off x="-559468" y="5734477"/>
              <a:ext cx="1833251" cy="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 rot="16200000">
              <a:off x="-294022" y="5638963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10</a:t>
              </a:r>
              <a:r>
                <a:rPr kumimoji="1" lang="en-US" altLang="ja-JP" dirty="0" smtClean="0"/>
                <a:t>0 mm</a:t>
              </a:r>
              <a:endParaRPr kumimoji="1" lang="ja-JP" altLang="en-US" dirty="0"/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71406" y="-24"/>
            <a:ext cx="5689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kumimoji="1" lang="en-US" altLang="ja-JP" sz="3200" dirty="0" err="1" smtClean="0"/>
              <a:t>mma</a:t>
            </a:r>
            <a:r>
              <a:rPr kumimoji="1" lang="en-US" altLang="ja-JP" sz="3200" dirty="0" smtClean="0"/>
              <a:t>-ray</a:t>
            </a:r>
            <a:r>
              <a:rPr kumimoji="1" lang="en-US" altLang="ja-JP" sz="3600" dirty="0" smtClean="0"/>
              <a:t> </a:t>
            </a:r>
            <a:r>
              <a:rPr kumimoji="1" lang="en-US" altLang="ja-JP" sz="3200" dirty="0" smtClean="0"/>
              <a:t>burst</a:t>
            </a:r>
            <a:r>
              <a:rPr kumimoji="1" lang="en-US" altLang="ja-JP" sz="3600" dirty="0" smtClean="0"/>
              <a:t> </a:t>
            </a:r>
            <a:r>
              <a:rPr kumimoji="1"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3200" dirty="0" err="1" smtClean="0"/>
              <a:t>olarimeter</a:t>
            </a:r>
            <a:endParaRPr kumimoji="1" lang="ja-JP" altLang="en-US" sz="3200" dirty="0"/>
          </a:p>
        </p:txBody>
      </p:sp>
      <p:grpSp>
        <p:nvGrpSpPr>
          <p:cNvPr id="61" name="図形グループ 8"/>
          <p:cNvGrpSpPr/>
          <p:nvPr/>
        </p:nvGrpSpPr>
        <p:grpSpPr>
          <a:xfrm>
            <a:off x="186698" y="3461739"/>
            <a:ext cx="4671054" cy="3181971"/>
            <a:chOff x="5485251" y="1417637"/>
            <a:chExt cx="3801759" cy="2589797"/>
          </a:xfrm>
        </p:grpSpPr>
        <p:pic>
          <p:nvPicPr>
            <p:cNvPr id="62" name="図 61" descr="klein-nishina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036544" y="866344"/>
              <a:ext cx="2589797" cy="3692383"/>
            </a:xfrm>
            <a:prstGeom prst="rect">
              <a:avLst/>
            </a:prstGeom>
          </p:spPr>
        </p:pic>
        <p:cxnSp>
          <p:nvCxnSpPr>
            <p:cNvPr id="63" name="直線矢印コネクタ 62"/>
            <p:cNvCxnSpPr/>
            <p:nvPr/>
          </p:nvCxnSpPr>
          <p:spPr>
            <a:xfrm>
              <a:off x="6410939" y="2609080"/>
              <a:ext cx="1461203" cy="1587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8231192" y="2416067"/>
              <a:ext cx="1055818" cy="3256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rPr>
                <a:t>偏光方向</a:t>
              </a:r>
              <a:endParaRPr kumimoji="1" lang="ja-JP" altLang="en-US" sz="2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357158" y="1396828"/>
            <a:ext cx="4858119" cy="1032040"/>
            <a:chOff x="142509" y="686448"/>
            <a:chExt cx="4858119" cy="103204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1745451" y="895633"/>
              <a:ext cx="540533" cy="822855"/>
              <a:chOff x="2054555" y="895633"/>
              <a:chExt cx="540533" cy="822855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2094461" y="1318378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2054555" y="895633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テキスト ボックス 80"/>
            <p:cNvSpPr txBox="1"/>
            <p:nvPr/>
          </p:nvSpPr>
          <p:spPr>
            <a:xfrm>
              <a:off x="2889020" y="118726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＋</a:t>
              </a:r>
              <a:endParaRPr kumimoji="1" lang="ja-JP" altLang="en-US" sz="20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673020" y="1139970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– 1 + cos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214378" y="6864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103070" y="957188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ja-JP" sz="2000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altLang="ja-JP" sz="2000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0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1110095" y="1357298"/>
              <a:ext cx="6043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テキスト ボックス 91"/>
            <p:cNvSpPr txBox="1"/>
            <p:nvPr/>
          </p:nvSpPr>
          <p:spPr>
            <a:xfrm>
              <a:off x="1285852" y="13143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142509" y="892619"/>
              <a:ext cx="595644" cy="806103"/>
              <a:chOff x="3746276" y="379801"/>
              <a:chExt cx="595644" cy="806103"/>
            </a:xfrm>
          </p:grpSpPr>
          <p:sp>
            <p:nvSpPr>
              <p:cNvPr id="94" name="テキスト ボックス 93"/>
              <p:cNvSpPr txBox="1"/>
              <p:nvPr/>
            </p:nvSpPr>
            <p:spPr>
              <a:xfrm>
                <a:off x="3780949" y="379801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dσ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3746276" y="785794"/>
                <a:ext cx="5036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dΩ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3770416" y="841466"/>
                <a:ext cx="5715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テキスト ボックス 99"/>
            <p:cNvSpPr txBox="1"/>
            <p:nvPr/>
          </p:nvSpPr>
          <p:spPr>
            <a:xfrm>
              <a:off x="714212" y="117150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2459831" y="891633"/>
              <a:ext cx="540533" cy="822855"/>
              <a:chOff x="2054555" y="895633"/>
              <a:chExt cx="540533" cy="822855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2094461" y="1318378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2054555" y="895633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08" name="直線コネクタ 107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グループ化 108"/>
            <p:cNvGrpSpPr/>
            <p:nvPr/>
          </p:nvGrpSpPr>
          <p:grpSpPr>
            <a:xfrm>
              <a:off x="3135848" y="891633"/>
              <a:ext cx="540533" cy="822855"/>
              <a:chOff x="2047163" y="895633"/>
              <a:chExt cx="540533" cy="822855"/>
            </a:xfrm>
          </p:grpSpPr>
          <p:sp>
            <p:nvSpPr>
              <p:cNvPr id="110" name="テキスト ボックス 109"/>
              <p:cNvSpPr txBox="1"/>
              <p:nvPr/>
            </p:nvSpPr>
            <p:spPr>
              <a:xfrm>
                <a:off x="2047163" y="1318378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2101853" y="895633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大かっこ 112"/>
            <p:cNvSpPr/>
            <p:nvPr/>
          </p:nvSpPr>
          <p:spPr>
            <a:xfrm>
              <a:off x="2413094" y="928670"/>
              <a:ext cx="2571768" cy="785818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大かっこ 113"/>
            <p:cNvSpPr/>
            <p:nvPr/>
          </p:nvSpPr>
          <p:spPr>
            <a:xfrm>
              <a:off x="1746012" y="928670"/>
              <a:ext cx="571504" cy="785818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6" name="テキスト ボックス 115"/>
          <p:cNvSpPr txBox="1"/>
          <p:nvPr/>
        </p:nvSpPr>
        <p:spPr>
          <a:xfrm>
            <a:off x="230048" y="792288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コンプトン散乱の散乱異方性を測定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■ 幾何学的な対称性が高い</a:t>
            </a:r>
            <a:endParaRPr kumimoji="1" lang="ja-JP" altLang="en-US" sz="20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323270" y="2500306"/>
            <a:ext cx="189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α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/>
              <a:t>微細構造定数</a:t>
            </a:r>
            <a:endParaRPr kumimoji="1" lang="en-US" altLang="ja-JP" dirty="0" smtClean="0"/>
          </a:p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: </a:t>
            </a:r>
            <a:r>
              <a:rPr lang="ja-JP" altLang="en-US" dirty="0" smtClean="0"/>
              <a:t>コンプトン半径</a:t>
            </a:r>
            <a:endParaRPr kumimoji="1" lang="ja-JP" altLang="en-US" dirty="0"/>
          </a:p>
        </p:txBody>
      </p:sp>
      <p:pic>
        <p:nvPicPr>
          <p:cNvPr id="118" name="図 117" descr="beam0d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" y="3357562"/>
            <a:ext cx="5000629" cy="335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3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21" y="714356"/>
            <a:ext cx="4554155" cy="6072206"/>
          </a:xfrm>
          <a:prstGeom prst="rect">
            <a:avLst/>
          </a:prstGeom>
        </p:spPr>
      </p:pic>
      <p:pic>
        <p:nvPicPr>
          <p:cNvPr id="3" name="図 2" descr="IMG_3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175" y="706594"/>
            <a:ext cx="4010876" cy="30081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2844" y="714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GAP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フライトモデル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3962" y="6191928"/>
            <a:ext cx="2722220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GAP-S (</a:t>
            </a:r>
            <a:r>
              <a:rPr kumimoji="1" lang="ja-JP" altLang="en-US" sz="2800" dirty="0" smtClean="0"/>
              <a:t>センサー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29322" y="428604"/>
            <a:ext cx="2119491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GAP-P (</a:t>
            </a:r>
            <a:r>
              <a:rPr lang="ja-JP" altLang="en-US" sz="2800" dirty="0" smtClean="0"/>
              <a:t>電源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7" name="図 6" descr="IMG_2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174" y="5262248"/>
            <a:ext cx="1987875" cy="1490906"/>
          </a:xfrm>
          <a:prstGeom prst="rect">
            <a:avLst/>
          </a:prstGeom>
        </p:spPr>
      </p:pic>
      <p:pic>
        <p:nvPicPr>
          <p:cNvPr id="8" name="図 7" descr="IMG_2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4782" y="3734729"/>
            <a:ext cx="2000264" cy="1500198"/>
          </a:xfrm>
          <a:prstGeom prst="rect">
            <a:avLst/>
          </a:prstGeom>
        </p:spPr>
      </p:pic>
      <p:pic>
        <p:nvPicPr>
          <p:cNvPr id="9" name="図 8" descr="IMG_2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0813" y="3730518"/>
            <a:ext cx="1979244" cy="1484432"/>
          </a:xfrm>
          <a:prstGeom prst="rect">
            <a:avLst/>
          </a:prstGeom>
        </p:spPr>
      </p:pic>
      <p:pic>
        <p:nvPicPr>
          <p:cNvPr id="10" name="図 9" descr="IMG_2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8880" y="5256965"/>
            <a:ext cx="1976430" cy="148232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643570" y="3571876"/>
            <a:ext cx="24288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22138" y="3345420"/>
            <a:ext cx="12105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6cm,  160g</a:t>
            </a:r>
          </a:p>
          <a:p>
            <a:r>
              <a:rPr kumimoji="1" lang="en-US" altLang="ja-JP" dirty="0" smtClean="0"/>
              <a:t>         1.0 W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071538" y="4929198"/>
            <a:ext cx="292895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85918" y="4774180"/>
            <a:ext cx="15001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20 cm,  3700g</a:t>
            </a:r>
          </a:p>
          <a:p>
            <a:r>
              <a:rPr kumimoji="1" lang="ja-JP" altLang="en-US" dirty="0" smtClean="0"/>
              <a:t>　　　　　</a:t>
            </a:r>
            <a:r>
              <a:rPr lang="en-US" altLang="ja-JP" dirty="0" smtClean="0"/>
              <a:t>5.0 W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3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52"/>
            <a:ext cx="4333884" cy="3250414"/>
          </a:xfrm>
          <a:prstGeom prst="rect">
            <a:avLst/>
          </a:prstGeom>
        </p:spPr>
      </p:pic>
      <p:pic>
        <p:nvPicPr>
          <p:cNvPr id="4" name="図 3" descr="IMG_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42851"/>
            <a:ext cx="4357718" cy="3268289"/>
          </a:xfrm>
          <a:prstGeom prst="rect">
            <a:avLst/>
          </a:prstGeom>
        </p:spPr>
      </p:pic>
      <p:pic>
        <p:nvPicPr>
          <p:cNvPr id="5" name="図 4" descr="IMG_3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72" y="3520424"/>
            <a:ext cx="4333861" cy="325039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28728" y="3000372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膜展開機構周辺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5008" y="3000372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膜展開機構制御系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14414" y="6345816"/>
            <a:ext cx="20457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GAP</a:t>
            </a:r>
            <a:r>
              <a:rPr kumimoji="1" lang="ja-JP" altLang="en-US" dirty="0" smtClean="0"/>
              <a:t>取り付けデッキ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rot="5400000" flipH="1" flipV="1">
            <a:off x="5496148" y="5626890"/>
            <a:ext cx="702238" cy="7356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7786710" y="3929066"/>
            <a:ext cx="642942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IMG_3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4396" y="3500453"/>
            <a:ext cx="4333884" cy="325041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786446" y="6342192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反太陽面側の様子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86380" y="434555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GAP </a:t>
            </a:r>
            <a:r>
              <a:rPr kumimoji="1" lang="ja-JP" altLang="en-US" dirty="0" smtClean="0">
                <a:solidFill>
                  <a:schemeClr val="bg1"/>
                </a:solidFill>
              </a:rPr>
              <a:t>放熱面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86644" y="5202808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アンテナ</a:t>
            </a:r>
            <a:r>
              <a:rPr kumimoji="1" lang="en-US" altLang="ja-JP" dirty="0" smtClean="0">
                <a:solidFill>
                  <a:schemeClr val="bg1"/>
                </a:solidFill>
              </a:rPr>
              <a:t>(LGA)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home\mori\project\IKAROS\キャンペーン\IKAR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3515.jpg"/>
          <p:cNvPicPr>
            <a:picLocks noChangeAspect="1"/>
          </p:cNvPicPr>
          <p:nvPr/>
        </p:nvPicPr>
        <p:blipFill>
          <a:blip r:embed="rId2" cstate="print"/>
          <a:srcRect l="14362" r="5851"/>
          <a:stretch>
            <a:fillRect/>
          </a:stretch>
        </p:blipFill>
        <p:spPr>
          <a:xfrm>
            <a:off x="4982388" y="1029620"/>
            <a:ext cx="3875892" cy="3643330"/>
          </a:xfrm>
          <a:prstGeom prst="rect">
            <a:avLst/>
          </a:prstGeom>
        </p:spPr>
      </p:pic>
      <p:pic>
        <p:nvPicPr>
          <p:cNvPr id="4" name="図 3" descr="IMG_3111.jpg"/>
          <p:cNvPicPr>
            <a:picLocks noChangeAspect="1"/>
          </p:cNvPicPr>
          <p:nvPr/>
        </p:nvPicPr>
        <p:blipFill>
          <a:blip r:embed="rId3" cstate="print"/>
          <a:srcRect t="2861"/>
          <a:stretch>
            <a:fillRect/>
          </a:stretch>
        </p:blipFill>
        <p:spPr>
          <a:xfrm>
            <a:off x="214470" y="1005472"/>
            <a:ext cx="2286000" cy="2960796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14282" y="4042801"/>
          <a:ext cx="4532314" cy="14630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48806"/>
                <a:gridCol w="1406589"/>
                <a:gridCol w="1476919"/>
              </a:tblGrid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試験レベル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XY</a:t>
                      </a:r>
                      <a:r>
                        <a:rPr kumimoji="1" lang="ja-JP" altLang="en-US" sz="1800" dirty="0" smtClean="0"/>
                        <a:t>軸 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ja-JP" altLang="en-US" sz="1800" dirty="0" smtClean="0"/>
                        <a:t>面内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Z</a:t>
                      </a:r>
                      <a:r>
                        <a:rPr kumimoji="1" lang="ja-JP" altLang="en-US" sz="1800" dirty="0" smtClean="0"/>
                        <a:t>軸 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ja-JP" altLang="en-US" sz="1800" dirty="0" smtClean="0"/>
                        <a:t>面外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ランダム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6.1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7.8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正弦波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(&lt; 100Hz)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衝撃試験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1000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baseline="0" dirty="0" err="1" smtClean="0"/>
                        <a:t>Gsrs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1000 </a:t>
                      </a:r>
                      <a:r>
                        <a:rPr kumimoji="1" lang="en-US" altLang="ja-JP" sz="1800" dirty="0" err="1" smtClean="0"/>
                        <a:t>Gsrs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図 5" descr="CIMG1461.JPG"/>
          <p:cNvPicPr>
            <a:picLocks noChangeAspect="1"/>
          </p:cNvPicPr>
          <p:nvPr/>
        </p:nvPicPr>
        <p:blipFill>
          <a:blip r:embed="rId4" cstate="print"/>
          <a:srcRect l="1408"/>
          <a:stretch>
            <a:fillRect/>
          </a:stretch>
        </p:blipFill>
        <p:spPr>
          <a:xfrm rot="5400000">
            <a:off x="2163373" y="1368951"/>
            <a:ext cx="2949424" cy="22436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2844" y="2142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振動試験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7752" y="21429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熱真空</a:t>
            </a:r>
            <a:r>
              <a:rPr kumimoji="1" lang="ja-JP" altLang="en-US" sz="3200" dirty="0" smtClean="0"/>
              <a:t>試験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70171" y="4720248"/>
            <a:ext cx="3388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2009/11/14 – 11/24</a:t>
            </a:r>
          </a:p>
          <a:p>
            <a:r>
              <a:rPr lang="en-US" altLang="ja-JP" dirty="0" smtClean="0"/>
              <a:t>HOT </a:t>
            </a:r>
            <a:r>
              <a:rPr lang="ja-JP" altLang="en-US" dirty="0" smtClean="0"/>
              <a:t>モード   </a:t>
            </a:r>
            <a:r>
              <a:rPr lang="en-US" altLang="ja-JP" dirty="0" smtClean="0"/>
              <a:t>(GAP ON,  HTR </a:t>
            </a:r>
            <a:r>
              <a:rPr lang="ja-JP" altLang="en-US" dirty="0" smtClean="0"/>
              <a:t>制御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COLD </a:t>
            </a:r>
            <a:r>
              <a:rPr kumimoji="1" lang="ja-JP" altLang="en-US" dirty="0" smtClean="0"/>
              <a:t>モード </a:t>
            </a:r>
            <a:r>
              <a:rPr kumimoji="1" lang="en-US" altLang="ja-JP" dirty="0" smtClean="0"/>
              <a:t>(GAP OFF,  HTR </a:t>
            </a:r>
            <a:r>
              <a:rPr kumimoji="1" lang="ja-JP" altLang="en-US" dirty="0" smtClean="0"/>
              <a:t>制御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5854503"/>
            <a:ext cx="44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衝撃</a:t>
            </a:r>
            <a:r>
              <a:rPr kumimoji="1" lang="ja-JP" altLang="en-US" dirty="0" smtClean="0"/>
              <a:t>試験は非常に苦労したが、</a:t>
            </a:r>
            <a:endParaRPr kumimoji="1" lang="en-US" altLang="ja-JP" dirty="0" smtClean="0"/>
          </a:p>
          <a:p>
            <a:r>
              <a:rPr lang="ja-JP" altLang="en-US" dirty="0" smtClean="0"/>
              <a:t>筐体の強化、緩衝剤・接着剤の工夫でクリア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13958" y="5851114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単体レベルで熱サイクル、真空試験を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行っていたので熱真空試験は</a:t>
            </a:r>
            <a:r>
              <a:rPr kumimoji="1" lang="en-US" altLang="ja-JP" dirty="0" smtClean="0"/>
              <a:t>OK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Screenshot2.png"/>
          <p:cNvPicPr>
            <a:picLocks noChangeAspect="1"/>
          </p:cNvPicPr>
          <p:nvPr/>
        </p:nvPicPr>
        <p:blipFill>
          <a:blip r:embed="rId2" cstate="print"/>
          <a:srcRect t="6976"/>
          <a:stretch>
            <a:fillRect/>
          </a:stretch>
        </p:blipFill>
        <p:spPr bwMode="auto">
          <a:xfrm>
            <a:off x="3690604" y="3643314"/>
            <a:ext cx="5429288" cy="27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4" descr="GAPQL1.gif"/>
          <p:cNvPicPr>
            <a:picLocks noChangeAspect="1"/>
          </p:cNvPicPr>
          <p:nvPr/>
        </p:nvPicPr>
        <p:blipFill>
          <a:blip r:embed="rId3" cstate="print"/>
          <a:srcRect b="11363"/>
          <a:stretch>
            <a:fillRect/>
          </a:stretch>
        </p:blipFill>
        <p:spPr bwMode="auto">
          <a:xfrm>
            <a:off x="4270482" y="142852"/>
            <a:ext cx="4857784" cy="34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42844" y="2142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電気</a:t>
            </a:r>
            <a:r>
              <a:rPr kumimoji="1" lang="ja-JP" altLang="en-US" sz="3200" dirty="0" smtClean="0"/>
              <a:t>試験</a:t>
            </a:r>
            <a:endParaRPr kumimoji="1" lang="ja-JP" altLang="en-US" sz="3200" dirty="0"/>
          </a:p>
        </p:txBody>
      </p:sp>
      <p:pic>
        <p:nvPicPr>
          <p:cNvPr id="7" name="図 6" descr="CIMG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2630"/>
            <a:ext cx="3643306" cy="27324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4282" y="1091312"/>
            <a:ext cx="3929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7/</a:t>
            </a:r>
            <a:r>
              <a:rPr lang="en-US" altLang="ja-JP" sz="2000" dirty="0" smtClean="0"/>
              <a:t>29 </a:t>
            </a:r>
            <a:r>
              <a:rPr lang="ja-JP" altLang="en-US" sz="2000" dirty="0" smtClean="0"/>
              <a:t>の初期</a:t>
            </a:r>
            <a:r>
              <a:rPr kumimoji="1" lang="ja-JP" altLang="en-US" sz="2000" dirty="0" smtClean="0"/>
              <a:t>電気噛み合わせから、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3/15 </a:t>
            </a:r>
            <a:r>
              <a:rPr lang="ja-JP" altLang="en-US" sz="2000" dirty="0" smtClean="0"/>
              <a:t>の最終電気試験まで。</a:t>
            </a:r>
            <a:endParaRPr lang="en-US" altLang="ja-JP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2590" y="2034123"/>
            <a:ext cx="3974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</a:t>
            </a:r>
            <a:r>
              <a:rPr lang="en-US" altLang="ja-JP" sz="2000" dirty="0" smtClean="0"/>
              <a:t>QL </a:t>
            </a:r>
            <a:r>
              <a:rPr lang="ja-JP" altLang="en-US" sz="2000" dirty="0" smtClean="0"/>
              <a:t>の整備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ゼロから作った</a:t>
            </a:r>
            <a:r>
              <a:rPr lang="en-US" altLang="ja-JP" sz="2000" dirty="0" smtClean="0"/>
              <a:t>) </a:t>
            </a:r>
          </a:p>
          <a:p>
            <a:r>
              <a:rPr lang="ja-JP" altLang="en-US" sz="2000" dirty="0" smtClean="0"/>
              <a:t>■ </a:t>
            </a:r>
            <a:r>
              <a:rPr kumimoji="1" lang="ja-JP" altLang="en-US" sz="2000" dirty="0" smtClean="0"/>
              <a:t>全コマンドと機能の詳細確認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■ 他機器との干渉等のチェック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■ 不測の事態を想定した運用模擬</a:t>
            </a:r>
            <a:endParaRPr kumimoji="1"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25345</TotalTime>
  <Words>630</Words>
  <Application>Microsoft Office PowerPoint</Application>
  <PresentationFormat>画面に合わせる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483</cp:revision>
  <dcterms:created xsi:type="dcterms:W3CDTF">2008-03-11T12:24:58Z</dcterms:created>
  <dcterms:modified xsi:type="dcterms:W3CDTF">2010-03-31T08:57:38Z</dcterms:modified>
</cp:coreProperties>
</file>