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A7584-B10F-4BFA-BE65-0E105FF5972A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D4AD-37B0-4708-8403-4FC730B154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50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8BB9-62A5-47AF-9CE4-7437C1182FC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45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2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80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5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0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29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91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4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32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2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46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4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264C-63CC-4D8F-9CBE-A4BA857B3C87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FCBD-C52E-47A0-A883-E2DF0DD71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5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7674" y="361687"/>
            <a:ext cx="8533105" cy="313932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altLang="ja-JP" sz="1200" dirty="0" smtClean="0"/>
          </a:p>
          <a:p>
            <a:pPr algn="ctr"/>
            <a:r>
              <a:rPr lang="ja-JP" altLang="en-US" sz="5400" dirty="0" smtClean="0"/>
              <a:t>  ガンマ</a:t>
            </a:r>
            <a:r>
              <a:rPr lang="ja-JP" altLang="en-US" sz="5400" dirty="0"/>
              <a:t>線バースト</a:t>
            </a:r>
            <a:r>
              <a:rPr lang="ja-JP" altLang="en-US" sz="5400" dirty="0" smtClean="0"/>
              <a:t>を用いた  </a:t>
            </a:r>
            <a:endParaRPr lang="en-US" altLang="ja-JP" sz="5400" dirty="0" smtClean="0"/>
          </a:p>
          <a:p>
            <a:pPr algn="ctr"/>
            <a:r>
              <a:rPr lang="ja-JP" altLang="en-US" sz="5400" dirty="0" smtClean="0"/>
              <a:t>初期宇宙探査計画</a:t>
            </a:r>
            <a:endParaRPr lang="en-US" altLang="ja-JP" sz="5400" dirty="0" smtClean="0"/>
          </a:p>
          <a:p>
            <a:pPr algn="ctr"/>
            <a:r>
              <a:rPr lang="en-US" altLang="ja-JP" sz="6600" dirty="0" err="1" smtClean="0"/>
              <a:t>HiZ</a:t>
            </a:r>
            <a:r>
              <a:rPr lang="en-US" altLang="ja-JP" sz="6600" dirty="0" smtClean="0"/>
              <a:t>-GUNDAM</a:t>
            </a:r>
            <a:endParaRPr lang="en-US" altLang="ja-JP" sz="3600" dirty="0" smtClean="0"/>
          </a:p>
          <a:p>
            <a:pPr algn="ctr"/>
            <a:endParaRPr lang="en-US" altLang="ja-JP" sz="1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71825" y="3732128"/>
            <a:ext cx="932434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　  </a:t>
            </a:r>
            <a:r>
              <a:rPr lang="en-US" altLang="ja-JP" sz="3200" dirty="0" smtClean="0">
                <a:solidFill>
                  <a:srgbClr val="FF0000"/>
                </a:solidFill>
              </a:rPr>
              <a:t>Hi</a:t>
            </a:r>
            <a:r>
              <a:rPr lang="en-US" altLang="ja-JP" sz="2400" dirty="0" smtClean="0"/>
              <a:t>gh</a:t>
            </a:r>
            <a:r>
              <a:rPr lang="en-US" altLang="ja-JP" sz="2800" dirty="0" smtClean="0"/>
              <a:t>-</a:t>
            </a:r>
            <a:r>
              <a:rPr lang="en-US" altLang="ja-JP" sz="3200" dirty="0" smtClean="0">
                <a:solidFill>
                  <a:srgbClr val="FF0000"/>
                </a:solidFill>
              </a:rPr>
              <a:t>z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G</a:t>
            </a:r>
            <a:r>
              <a:rPr lang="en-US" altLang="ja-JP" sz="2400" dirty="0" smtClean="0"/>
              <a:t>amma-ray bursts  for </a:t>
            </a:r>
            <a:r>
              <a:rPr lang="en-US" altLang="ja-JP" sz="3200" dirty="0" smtClean="0">
                <a:solidFill>
                  <a:srgbClr val="FF0000"/>
                </a:solidFill>
              </a:rPr>
              <a:t>Un</a:t>
            </a:r>
            <a:r>
              <a:rPr lang="en-US" altLang="ja-JP" sz="2400" dirty="0" smtClean="0"/>
              <a:t>raveling the </a:t>
            </a:r>
            <a:r>
              <a:rPr lang="en-US" altLang="ja-JP" sz="3200" dirty="0" smtClean="0">
                <a:solidFill>
                  <a:srgbClr val="FF0000"/>
                </a:solidFill>
              </a:rPr>
              <a:t>D</a:t>
            </a:r>
            <a:r>
              <a:rPr lang="en-US" altLang="ja-JP" sz="2400" dirty="0" smtClean="0"/>
              <a:t>ark </a:t>
            </a:r>
            <a:r>
              <a:rPr lang="en-US" altLang="ja-JP" sz="3200" dirty="0" smtClean="0">
                <a:solidFill>
                  <a:srgbClr val="FF0000"/>
                </a:solidFill>
              </a:rPr>
              <a:t>A</a:t>
            </a:r>
            <a:r>
              <a:rPr lang="en-US" altLang="ja-JP" sz="2400" dirty="0" smtClean="0"/>
              <a:t>ges </a:t>
            </a:r>
            <a:r>
              <a:rPr lang="en-US" altLang="ja-JP" sz="3200" dirty="0" smtClean="0">
                <a:solidFill>
                  <a:srgbClr val="FF0000"/>
                </a:solidFill>
              </a:rPr>
              <a:t>M</a:t>
            </a:r>
            <a:r>
              <a:rPr lang="en-US" altLang="ja-JP" sz="2400" dirty="0" smtClean="0"/>
              <a:t>ission  </a:t>
            </a:r>
            <a:endParaRPr lang="en-US" altLang="ja-JP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56833" y="4460919"/>
            <a:ext cx="6441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err="1" smtClean="0"/>
              <a:t>HiZ</a:t>
            </a:r>
            <a:r>
              <a:rPr kumimoji="1" lang="en-US" altLang="ja-JP" sz="4400" dirty="0" smtClean="0"/>
              <a:t>-GUNDAM WG </a:t>
            </a:r>
            <a:r>
              <a:rPr kumimoji="1" lang="ja-JP" altLang="en-US" sz="4400" dirty="0" smtClean="0"/>
              <a:t>メンバー</a:t>
            </a:r>
            <a:endParaRPr kumimoji="1" lang="en-US" altLang="ja-JP" sz="4400" dirty="0" smtClean="0"/>
          </a:p>
          <a:p>
            <a:pPr algn="ctr"/>
            <a:r>
              <a:rPr lang="ja-JP" altLang="en-US" sz="2800" dirty="0" smtClean="0"/>
              <a:t>代表：米徳大輔（金沢大学）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63813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天文学・宇宙物理学中規模計画の展望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</a:rPr>
              <a:t>@ 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日本学術会議堂 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</a:rPr>
              <a:t>2013/05/28-29)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1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457"/>
            <a:ext cx="8812766" cy="66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251937"/>
            <a:ext cx="58657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z = 7 </a:t>
            </a:r>
            <a:r>
              <a:rPr kumimoji="1" lang="ja-JP" altLang="en-US" sz="3200" dirty="0" smtClean="0"/>
              <a:t>で発生した </a:t>
            </a:r>
            <a:r>
              <a:rPr kumimoji="1" lang="en-US" altLang="ja-JP" sz="3200" dirty="0" smtClean="0"/>
              <a:t>GRB </a:t>
            </a:r>
            <a:r>
              <a:rPr kumimoji="1" lang="ja-JP" altLang="en-US" sz="3200" dirty="0" smtClean="0"/>
              <a:t>の予想等級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2174" y="4917418"/>
            <a:ext cx="161717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HiZ</a:t>
            </a:r>
            <a:r>
              <a:rPr kumimoji="1" lang="en-US" altLang="ja-JP" sz="2000" dirty="0" smtClean="0"/>
              <a:t>-GUNDAM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3214" y="4917418"/>
            <a:ext cx="14670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 smtClean="0"/>
              <a:t>大型</a:t>
            </a:r>
            <a:r>
              <a:rPr lang="ja-JP" altLang="en-US" sz="2000" dirty="0"/>
              <a:t>望遠鏡</a:t>
            </a:r>
            <a:endParaRPr kumimoji="1" lang="ja-JP" altLang="en-US" sz="2000" dirty="0"/>
          </a:p>
        </p:txBody>
      </p:sp>
      <p:sp>
        <p:nvSpPr>
          <p:cNvPr id="7" name="下カーブ矢印 6"/>
          <p:cNvSpPr/>
          <p:nvPr/>
        </p:nvSpPr>
        <p:spPr>
          <a:xfrm>
            <a:off x="2651534" y="4422306"/>
            <a:ext cx="1440160" cy="432048"/>
          </a:xfrm>
          <a:prstGeom prst="curvedDownArrow">
            <a:avLst>
              <a:gd name="adj1" fmla="val 46552"/>
              <a:gd name="adj2" fmla="val 94139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84375" y="4453838"/>
            <a:ext cx="543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連</a:t>
            </a:r>
            <a:endParaRPr lang="en-US" altLang="ja-JP" sz="2800" dirty="0" smtClean="0"/>
          </a:p>
          <a:p>
            <a:r>
              <a:rPr lang="ja-JP" altLang="en-US" sz="2800" dirty="0" smtClean="0"/>
              <a:t>携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4519071" y="404664"/>
            <a:ext cx="4517425" cy="3497962"/>
            <a:chOff x="4519071" y="404664"/>
            <a:chExt cx="4517425" cy="3497962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519071" y="404664"/>
              <a:ext cx="4517425" cy="3368709"/>
              <a:chOff x="107504" y="260648"/>
              <a:chExt cx="5341465" cy="398320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260648"/>
                <a:ext cx="5341465" cy="3983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テキスト ボックス 3"/>
              <p:cNvSpPr txBox="1"/>
              <p:nvPr/>
            </p:nvSpPr>
            <p:spPr>
              <a:xfrm rot="16200000">
                <a:off x="4111362" y="1035184"/>
                <a:ext cx="1341680" cy="436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</a:t>
                </a:r>
                <a:r>
                  <a:rPr kumimoji="1" lang="ja-JP" altLang="en-US" dirty="0" smtClean="0"/>
                  <a:t>日以上</a:t>
                </a:r>
                <a:endParaRPr kumimoji="1" lang="ja-JP" altLang="en-US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5173376" y="3564072"/>
              <a:ext cx="36628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GRB</a:t>
              </a:r>
              <a:r>
                <a:rPr kumimoji="1" lang="ja-JP" altLang="en-US" sz="1600" dirty="0" smtClean="0"/>
                <a:t>トリガーからの観測開始時間 </a:t>
              </a:r>
              <a:r>
                <a:rPr kumimoji="1" lang="en-US" altLang="ja-JP" sz="1600" dirty="0" smtClean="0"/>
                <a:t>(hours)</a:t>
              </a:r>
              <a:endParaRPr kumimoji="1" lang="ja-JP" altLang="en-US" sz="1600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1520" y="764704"/>
            <a:ext cx="34024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GROND</a:t>
            </a:r>
            <a:endParaRPr kumimoji="1" lang="en-US" altLang="ja-JP" dirty="0" smtClean="0"/>
          </a:p>
          <a:p>
            <a:r>
              <a:rPr kumimoji="1" lang="en-US" altLang="ja-JP" sz="2400" dirty="0" smtClean="0"/>
              <a:t>2.2m </a:t>
            </a:r>
            <a:r>
              <a:rPr lang="en-US" altLang="ja-JP" sz="2400" dirty="0"/>
              <a:t>MPI/ESO </a:t>
            </a:r>
            <a:r>
              <a:rPr lang="ja-JP" altLang="en-US" sz="2400" dirty="0"/>
              <a:t>望遠鏡</a:t>
            </a:r>
            <a:endParaRPr lang="en-US" altLang="ja-JP" sz="2400" dirty="0" smtClean="0"/>
          </a:p>
          <a:p>
            <a:r>
              <a:rPr lang="en-US" altLang="ja-JP" sz="2400" dirty="0"/>
              <a:t>La </a:t>
            </a:r>
            <a:r>
              <a:rPr lang="en-US" altLang="ja-JP" sz="2400" dirty="0" err="1"/>
              <a:t>Silla</a:t>
            </a:r>
            <a:r>
              <a:rPr lang="en-US" altLang="ja-JP" sz="2400" dirty="0"/>
              <a:t> Observatory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チリ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9576" y="24148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地上赤外線観測の例</a:t>
            </a:r>
            <a:endParaRPr kumimoji="1" lang="ja-JP" altLang="en-US" sz="28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2060848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2009 – 2011 </a:t>
            </a:r>
            <a:r>
              <a:rPr kumimoji="1" lang="ja-JP" altLang="en-US" sz="2400" b="1" u="sng" dirty="0" smtClean="0"/>
              <a:t>年</a:t>
            </a:r>
            <a:endParaRPr kumimoji="1" lang="ja-JP" altLang="en-US" sz="2400" b="1" u="sng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7049"/>
              </p:ext>
            </p:extLst>
          </p:nvPr>
        </p:nvGraphicFramePr>
        <p:xfrm>
          <a:off x="179512" y="2608741"/>
          <a:ext cx="442443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184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GRB </a:t>
                      </a:r>
                      <a:r>
                        <a:rPr kumimoji="1" lang="ja-JP" altLang="en-US" sz="2000" dirty="0" smtClean="0"/>
                        <a:t>の報告数</a:t>
                      </a:r>
                      <a:endParaRPr kumimoji="1" lang="en-US" altLang="ja-JP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322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GROND </a:t>
                      </a:r>
                      <a:r>
                        <a:rPr kumimoji="1" lang="ja-JP" altLang="en-US" sz="2000" dirty="0" smtClean="0"/>
                        <a:t>の観測数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  49</a:t>
                      </a:r>
                      <a:r>
                        <a:rPr kumimoji="1" lang="en-US" altLang="ja-JP" sz="2000" dirty="0" smtClean="0"/>
                        <a:t> (</a:t>
                      </a:r>
                      <a:r>
                        <a:rPr kumimoji="1" lang="ja-JP" altLang="en-US" sz="2000" dirty="0" smtClean="0"/>
                        <a:t>全体の </a:t>
                      </a:r>
                      <a:r>
                        <a:rPr kumimoji="1" lang="en-US" altLang="ja-JP" sz="2000" dirty="0" smtClean="0"/>
                        <a:t>15.2%)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</a:t>
                      </a:r>
                      <a:r>
                        <a:rPr kumimoji="1" lang="ja-JP" altLang="en-US" sz="2000" dirty="0" smtClean="0"/>
                        <a:t>時間以内の観測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    7</a:t>
                      </a:r>
                      <a:r>
                        <a:rPr kumimoji="1" lang="en-US" altLang="ja-JP" sz="2000" dirty="0" smtClean="0"/>
                        <a:t> (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全体の</a:t>
                      </a: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2.2%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57548" y="4273932"/>
            <a:ext cx="858241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HiZ</a:t>
            </a:r>
            <a:r>
              <a:rPr kumimoji="1" lang="en-US" altLang="ja-JP" sz="2800" b="1" dirty="0" smtClean="0"/>
              <a:t>-GUNDAM </a:t>
            </a:r>
            <a:r>
              <a:rPr kumimoji="1" lang="ja-JP" altLang="en-US" sz="2800" b="1" dirty="0" smtClean="0"/>
              <a:t>は数分以内に、</a:t>
            </a:r>
            <a:r>
              <a:rPr kumimoji="1" lang="en-US" altLang="ja-JP" sz="2800" b="1" dirty="0" smtClean="0"/>
              <a:t>100% </a:t>
            </a:r>
            <a:r>
              <a:rPr kumimoji="1" lang="ja-JP" altLang="en-US" sz="2800" b="1" dirty="0" smtClean="0"/>
              <a:t>近い頻度で追観測  </a:t>
            </a:r>
            <a:endParaRPr kumimoji="1" lang="ja-JP" altLang="en-US" sz="2800" b="1" dirty="0"/>
          </a:p>
        </p:txBody>
      </p:sp>
      <p:sp>
        <p:nvSpPr>
          <p:cNvPr id="13" name="下矢印 12"/>
          <p:cNvSpPr/>
          <p:nvPr/>
        </p:nvSpPr>
        <p:spPr>
          <a:xfrm>
            <a:off x="3491880" y="3807752"/>
            <a:ext cx="288032" cy="3818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5013176"/>
            <a:ext cx="861325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High-z </a:t>
            </a:r>
            <a:r>
              <a:rPr lang="ja-JP" altLang="en-US" sz="4000" dirty="0" smtClean="0">
                <a:solidFill>
                  <a:srgbClr val="FF0000"/>
                </a:solidFill>
              </a:rPr>
              <a:t>イベント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を見逃さないためには、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r>
              <a:rPr lang="ja-JP" altLang="en-US" sz="4000" dirty="0" smtClean="0">
                <a:solidFill>
                  <a:srgbClr val="FF0000"/>
                </a:solidFill>
              </a:rPr>
              <a:t>衛星上に近赤外線望遠鏡を搭載したい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9298" y="116632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特に</a:t>
            </a:r>
            <a:r>
              <a:rPr lang="ja-JP" altLang="en-US" sz="2800" dirty="0" smtClean="0"/>
              <a:t>検討すべき事項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805" y="668297"/>
            <a:ext cx="8845691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00FF"/>
                </a:solidFill>
              </a:rPr>
              <a:t>■ 自律高速姿勢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制御と姿勢安定度</a:t>
            </a:r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dirty="0"/>
              <a:t>      GRB </a:t>
            </a:r>
            <a:r>
              <a:rPr lang="ja-JP" altLang="en-US" sz="2000" dirty="0"/>
              <a:t>トリガー後、１分程度で衛星姿勢を変更して追観測を実施</a:t>
            </a:r>
            <a:endParaRPr lang="en-US" altLang="ja-JP" sz="2000" dirty="0"/>
          </a:p>
          <a:p>
            <a:r>
              <a:rPr lang="ja-JP" altLang="en-US" sz="2000" dirty="0" smtClean="0"/>
              <a:t>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１分で</a:t>
            </a:r>
            <a:r>
              <a:rPr lang="en-US" altLang="ja-JP" sz="2000" dirty="0" smtClean="0">
                <a:solidFill>
                  <a:srgbClr val="FF0000"/>
                </a:solidFill>
              </a:rPr>
              <a:t>±60</a:t>
            </a:r>
            <a:r>
              <a:rPr lang="ja-JP" altLang="en-US" sz="2000" dirty="0" smtClean="0">
                <a:solidFill>
                  <a:srgbClr val="FF0000"/>
                </a:solidFill>
              </a:rPr>
              <a:t>度程度のマヌーバ</a:t>
            </a:r>
            <a:r>
              <a:rPr lang="ja-JP" altLang="en-US" sz="2000" dirty="0" smtClean="0"/>
              <a:t>を行い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姿勢安定度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　　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マヌーバ後は、</a:t>
            </a:r>
            <a:r>
              <a:rPr lang="ja-JP" altLang="en-US" sz="2000" dirty="0">
                <a:solidFill>
                  <a:srgbClr val="FF0000"/>
                </a:solidFill>
              </a:rPr>
              <a:t>１秒角／２０秒程度の姿勢</a:t>
            </a:r>
            <a:r>
              <a:rPr lang="ja-JP" altLang="en-US" sz="2000" dirty="0" smtClean="0">
                <a:solidFill>
                  <a:srgbClr val="FF0000"/>
                </a:solidFill>
              </a:rPr>
              <a:t>安定度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1000" b="1" dirty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</a:t>
            </a:r>
            <a:r>
              <a:rPr lang="ja-JP" altLang="en-US" sz="2000" b="1" dirty="0">
                <a:solidFill>
                  <a:srgbClr val="0000FF"/>
                </a:solidFill>
              </a:rPr>
              <a:t>リアルタイムアラート機能</a:t>
            </a:r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dirty="0"/>
              <a:t>     GRB </a:t>
            </a:r>
            <a:r>
              <a:rPr lang="ja-JP" altLang="en-US" sz="2000" dirty="0"/>
              <a:t>および</a:t>
            </a:r>
            <a:r>
              <a:rPr lang="en-US" altLang="ja-JP" sz="2000" dirty="0"/>
              <a:t>X</a:t>
            </a:r>
            <a:r>
              <a:rPr lang="ja-JP" altLang="en-US" sz="2000" dirty="0"/>
              <a:t>線トランジェントの発生方向および、粗い赤方偏移を迅速に伝える</a:t>
            </a:r>
            <a:endParaRPr lang="en-US" altLang="ja-JP" sz="2000" dirty="0"/>
          </a:p>
          <a:p>
            <a:r>
              <a:rPr lang="ja-JP" altLang="en-US" sz="2000" dirty="0"/>
              <a:t>    モバイル電話パケット通信や</a:t>
            </a:r>
            <a:r>
              <a:rPr lang="en-US" altLang="ja-JP" sz="2000" dirty="0"/>
              <a:t>SDS-1 </a:t>
            </a:r>
            <a:r>
              <a:rPr lang="ja-JP" altLang="en-US" sz="2000" dirty="0"/>
              <a:t>のマルチモード統合トランスポンダ</a:t>
            </a:r>
            <a:r>
              <a:rPr lang="ja-JP" altLang="en-US" sz="2000" dirty="0" smtClean="0"/>
              <a:t>など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GRB </a:t>
            </a:r>
            <a:r>
              <a:rPr lang="ja-JP" altLang="en-US" sz="2000" dirty="0" smtClean="0"/>
              <a:t>の発生方向や時刻情報など</a:t>
            </a:r>
            <a:r>
              <a:rPr lang="en-US" altLang="ja-JP" sz="2000" dirty="0" smtClean="0"/>
              <a:t>, </a:t>
            </a:r>
            <a:r>
              <a:rPr lang="ja-JP" altLang="en-US" sz="2000" dirty="0" smtClean="0"/>
              <a:t>望遠鏡撮像データ</a:t>
            </a:r>
            <a:endParaRPr lang="en-US" altLang="ja-JP" sz="2000" dirty="0"/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熱設計の確認</a:t>
            </a: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ja-JP" altLang="en-US" sz="2000" dirty="0" smtClean="0"/>
              <a:t>　　光赤外望遠鏡の温度環境 </a:t>
            </a:r>
            <a:r>
              <a:rPr lang="en-US" altLang="ja-JP" sz="2000" dirty="0" smtClean="0"/>
              <a:t>(λ &lt; 1.7μm 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T&lt; 240K </a:t>
            </a:r>
            <a:r>
              <a:rPr lang="ja-JP" altLang="en-US" sz="2000" dirty="0" smtClean="0"/>
              <a:t>程度？</a:t>
            </a:r>
            <a:r>
              <a:rPr lang="en-US" altLang="ja-JP" sz="2000" dirty="0" smtClean="0"/>
              <a:t>) </a:t>
            </a:r>
            <a:br>
              <a:rPr lang="en-US" altLang="ja-JP" sz="2000" dirty="0" smtClean="0"/>
            </a:br>
            <a:r>
              <a:rPr lang="ja-JP" altLang="en-US" sz="2000" dirty="0" smtClean="0"/>
              <a:t>　　検出器は </a:t>
            </a:r>
            <a:r>
              <a:rPr lang="en-US" altLang="ja-JP" sz="2000" dirty="0" smtClean="0"/>
              <a:t>T &lt; 100K </a:t>
            </a:r>
            <a:r>
              <a:rPr lang="ja-JP" altLang="en-US" sz="2000" dirty="0" err="1" smtClean="0"/>
              <a:t>まで</a:t>
            </a:r>
            <a:r>
              <a:rPr lang="ja-JP" altLang="en-US" sz="2000" dirty="0" smtClean="0"/>
              <a:t>冷却できること</a:t>
            </a:r>
            <a:endParaRPr kumimoji="1" lang="en-US" altLang="ja-JP" sz="2000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000" b="1" dirty="0" smtClean="0">
                <a:solidFill>
                  <a:srgbClr val="0000FF"/>
                </a:solidFill>
              </a:rPr>
              <a:t>■ 可動式太陽電池パドル</a:t>
            </a:r>
            <a:endParaRPr kumimoji="1"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 </a:t>
            </a:r>
            <a:r>
              <a:rPr lang="ja-JP" altLang="en-US" sz="2000" dirty="0"/>
              <a:t>太陽角制限にとらわれず、多くの </a:t>
            </a:r>
            <a:r>
              <a:rPr lang="en-US" altLang="ja-JP" sz="2000" dirty="0"/>
              <a:t>GRB </a:t>
            </a:r>
            <a:r>
              <a:rPr lang="ja-JP" altLang="en-US" sz="2000" dirty="0" err="1"/>
              <a:t>を追</a:t>
            </a:r>
            <a:r>
              <a:rPr lang="ja-JP" altLang="en-US" sz="2000" dirty="0"/>
              <a:t>観測する</a:t>
            </a:r>
            <a:r>
              <a:rPr lang="ja-JP" altLang="en-US" sz="2000" dirty="0" smtClean="0"/>
              <a:t>。</a:t>
            </a:r>
            <a:endParaRPr lang="en-US" altLang="ja-JP" sz="2000" dirty="0"/>
          </a:p>
          <a:p>
            <a:r>
              <a:rPr lang="ja-JP" altLang="en-US" sz="2000" dirty="0" smtClean="0"/>
              <a:t>　　</a:t>
            </a:r>
            <a:r>
              <a:rPr lang="en-US" altLang="ja-JP" sz="2000" dirty="0" err="1" smtClean="0"/>
              <a:t>Sco</a:t>
            </a:r>
            <a:r>
              <a:rPr lang="en-US" altLang="ja-JP" sz="2000" dirty="0" smtClean="0"/>
              <a:t> X-1, </a:t>
            </a:r>
            <a:r>
              <a:rPr lang="en-US" altLang="ja-JP" sz="2000" dirty="0" err="1" smtClean="0"/>
              <a:t>Cyg</a:t>
            </a:r>
            <a:r>
              <a:rPr lang="en-US" altLang="ja-JP" sz="2000" dirty="0" smtClean="0"/>
              <a:t> X-1 </a:t>
            </a:r>
            <a:r>
              <a:rPr lang="ja-JP" altLang="en-US" sz="2000" dirty="0" smtClean="0"/>
              <a:t>などの明るくて変動する天体を避ける。</a:t>
            </a:r>
            <a:endParaRPr lang="en-US" altLang="ja-JP" sz="2000" dirty="0" smtClean="0"/>
          </a:p>
          <a:p>
            <a:endParaRPr lang="en-US" altLang="ja-JP" sz="800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軌道上の姿勢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/>
              <a:t>　　望遠鏡内に太陽・地球を入れないような運用方式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71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948059"/>
            <a:ext cx="9035202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■ 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X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線・ガンマ線検出器　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ja-JP" dirty="0" smtClean="0"/>
              <a:t>河合誠之</a:t>
            </a:r>
            <a:r>
              <a:rPr lang="ja-JP" altLang="ja-JP" dirty="0"/>
              <a:t>（東工大）、黒澤俊介（東北大）、郡司修一（山形大）、坂本貴紀（青山学院大）、</a:t>
            </a:r>
          </a:p>
          <a:p>
            <a:r>
              <a:rPr lang="ja-JP" altLang="ja-JP" dirty="0"/>
              <a:t>芹野素子（理研）、谷森達（京都大）、三原建弘（理研）、村上敏夫（金沢大）、</a:t>
            </a:r>
          </a:p>
          <a:p>
            <a:r>
              <a:rPr lang="ja-JP" altLang="ja-JP" dirty="0"/>
              <a:t>谷津陽一（東工大）、山岡和貴（青山学院大）、吉田篤正（青山学院大</a:t>
            </a:r>
            <a:r>
              <a:rPr lang="ja-JP" altLang="ja-JP" dirty="0" smtClean="0"/>
              <a:t>）</a:t>
            </a:r>
            <a:r>
              <a:rPr lang="ja-JP" altLang="en-US" dirty="0" smtClean="0"/>
              <a:t>、米徳大輔（金沢大）</a:t>
            </a:r>
            <a:endParaRPr lang="ja-JP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■ 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赤外線望遠鏡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ja-JP" dirty="0" smtClean="0"/>
              <a:t>松浦周二</a:t>
            </a:r>
            <a:r>
              <a:rPr lang="ja-JP" altLang="ja-JP" dirty="0" smtClean="0"/>
              <a:t>、白籏麻衣、</a:t>
            </a:r>
            <a:r>
              <a:rPr lang="ja-JP" altLang="ja-JP" dirty="0"/>
              <a:t>津村</a:t>
            </a:r>
            <a:r>
              <a:rPr lang="ja-JP" altLang="ja-JP" dirty="0" smtClean="0"/>
              <a:t>耕司（</a:t>
            </a:r>
            <a:r>
              <a:rPr lang="en-US" altLang="ja-JP" dirty="0" smtClean="0"/>
              <a:t>ISAS/JAXA</a:t>
            </a:r>
            <a:r>
              <a:rPr lang="ja-JP" altLang="ja-JP" dirty="0" smtClean="0"/>
              <a:t>）</a:t>
            </a:r>
            <a:r>
              <a:rPr lang="ja-JP" altLang="en-US" dirty="0"/>
              <a:t>、</a:t>
            </a:r>
            <a:r>
              <a:rPr lang="ja-JP" altLang="en-US" dirty="0" smtClean="0"/>
              <a:t>松本敏雄</a:t>
            </a:r>
            <a:r>
              <a:rPr lang="ja-JP" altLang="en-US" dirty="0"/>
              <a:t>（</a:t>
            </a:r>
            <a:r>
              <a:rPr lang="ja-JP" altLang="en-US" dirty="0" smtClean="0"/>
              <a:t>台湾中央研究院</a:t>
            </a:r>
            <a:r>
              <a:rPr lang="ja-JP" altLang="en-US" dirty="0"/>
              <a:t>）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 smtClean="0"/>
              <a:t>柳澤</a:t>
            </a:r>
            <a:r>
              <a:rPr lang="ja-JP" altLang="ja-JP" dirty="0"/>
              <a:t>顕史（国立天文台）</a:t>
            </a:r>
            <a:r>
              <a:rPr lang="ja-JP" altLang="ja-JP" dirty="0" smtClean="0"/>
              <a:t>、</a:t>
            </a:r>
            <a:r>
              <a:rPr lang="ja-JP" altLang="ja-JP" dirty="0"/>
              <a:t>川端弘治（広島大）</a:t>
            </a:r>
            <a:r>
              <a:rPr lang="ja-JP" altLang="ja-JP" dirty="0" smtClean="0"/>
              <a:t>、沖田</a:t>
            </a:r>
            <a:r>
              <a:rPr lang="ja-JP" altLang="ja-JP" dirty="0"/>
              <a:t>博文（東北大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ja-JP" altLang="en-US" dirty="0" smtClean="0"/>
              <a:t>アドバイザ： </a:t>
            </a:r>
            <a:r>
              <a:rPr lang="ja-JP" altLang="ja-JP" dirty="0" smtClean="0"/>
              <a:t>金田</a:t>
            </a:r>
            <a:r>
              <a:rPr lang="ja-JP" altLang="ja-JP" dirty="0"/>
              <a:t>英宏（名古屋大）</a:t>
            </a:r>
            <a:r>
              <a:rPr lang="ja-JP" altLang="ja-JP" dirty="0" smtClean="0"/>
              <a:t>、和田</a:t>
            </a:r>
            <a:r>
              <a:rPr lang="ja-JP" altLang="ja-JP" dirty="0"/>
              <a:t>武彦（</a:t>
            </a:r>
            <a:r>
              <a:rPr lang="en-US" altLang="ja-JP" dirty="0"/>
              <a:t>ISAS/JAXA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■ 理論検討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r>
              <a:rPr lang="ja-JP" altLang="ja-JP" dirty="0"/>
              <a:t>浅野勝晃（東工大）、井岡邦仁（高エネ研）、井上進（宇宙線研）、川中宣太</a:t>
            </a:r>
            <a:r>
              <a:rPr lang="ja-JP" altLang="ja-JP" dirty="0" smtClean="0"/>
              <a:t>（</a:t>
            </a:r>
            <a:r>
              <a:rPr lang="ja-JP" altLang="en-US" dirty="0" smtClean="0"/>
              <a:t>ヘブライ</a:t>
            </a:r>
            <a:r>
              <a:rPr lang="ja-JP" altLang="en-US" dirty="0"/>
              <a:t>大学</a:t>
            </a:r>
            <a:r>
              <a:rPr lang="ja-JP" altLang="ja-JP" dirty="0" smtClean="0"/>
              <a:t>）</a:t>
            </a:r>
            <a:r>
              <a:rPr lang="ja-JP" altLang="ja-JP" dirty="0"/>
              <a:t>、</a:t>
            </a:r>
          </a:p>
          <a:p>
            <a:r>
              <a:rPr lang="ja-JP" altLang="ja-JP" dirty="0"/>
              <a:t>諏訪雄大（京都大）、高橋慶太郎（熊本大）、筒井亮（東京大）、當真賢二（大阪大）、</a:t>
            </a:r>
          </a:p>
          <a:p>
            <a:r>
              <a:rPr lang="ja-JP" altLang="ja-JP" dirty="0"/>
              <a:t>戸谷友則</a:t>
            </a:r>
            <a:r>
              <a:rPr lang="ja-JP" altLang="ja-JP" dirty="0" smtClean="0"/>
              <a:t>（</a:t>
            </a:r>
            <a:r>
              <a:rPr lang="ja-JP" altLang="en-US" dirty="0"/>
              <a:t>東京</a:t>
            </a:r>
            <a:r>
              <a:rPr lang="ja-JP" altLang="ja-JP" dirty="0" smtClean="0"/>
              <a:t>大</a:t>
            </a:r>
            <a:r>
              <a:rPr lang="ja-JP" altLang="ja-JP" dirty="0"/>
              <a:t>）、長倉洋樹（京都大／早稲田大）、長滝重博</a:t>
            </a:r>
            <a:r>
              <a:rPr lang="ja-JP" altLang="ja-JP" dirty="0" smtClean="0"/>
              <a:t>（</a:t>
            </a:r>
            <a:r>
              <a:rPr lang="ja-JP" altLang="en-US" dirty="0"/>
              <a:t>理研</a:t>
            </a:r>
            <a:r>
              <a:rPr lang="ja-JP" altLang="ja-JP" dirty="0" smtClean="0"/>
              <a:t>）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r>
              <a:rPr lang="ja-JP" altLang="ja-JP" dirty="0" smtClean="0"/>
              <a:t>中村</a:t>
            </a:r>
            <a:r>
              <a:rPr lang="ja-JP" altLang="ja-JP" dirty="0"/>
              <a:t>卓史（京都大）</a:t>
            </a:r>
            <a:r>
              <a:rPr lang="ja-JP" altLang="ja-JP" dirty="0" smtClean="0"/>
              <a:t>、新納</a:t>
            </a:r>
            <a:r>
              <a:rPr lang="ja-JP" altLang="ja-JP" dirty="0"/>
              <a:t>悠（国立天文台）、水田晃（高エネ研）、山崎了（青山学院大）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r>
              <a:rPr lang="ja-JP" altLang="ja-JP" dirty="0" smtClean="0"/>
              <a:t>横山</a:t>
            </a:r>
            <a:r>
              <a:rPr lang="ja-JP" altLang="ja-JP" dirty="0"/>
              <a:t>順一（東京大）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ja-JP" sz="1000" b="1" dirty="0" smtClean="0">
              <a:solidFill>
                <a:srgbClr val="222222"/>
              </a:solidFill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en-US" sz="2400" b="1" dirty="0" smtClean="0">
                <a:solidFill>
                  <a:srgbClr val="222222"/>
                </a:solidFill>
                <a:latin typeface="+mn-ea"/>
                <a:cs typeface="Times New Roman" pitchFamily="18" charset="0"/>
              </a:rPr>
              <a:t>■ 衛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星システム検討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坂井真一郎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（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ISAS/JAXA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）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5467871"/>
            <a:ext cx="358303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38</a:t>
            </a:r>
            <a:r>
              <a:rPr kumimoji="1" lang="ja-JP" altLang="en-US" sz="4400" dirty="0" smtClean="0"/>
              <a:t>名</a:t>
            </a:r>
            <a:r>
              <a:rPr kumimoji="1" lang="ja-JP" altLang="en-US" sz="4400" dirty="0" smtClean="0"/>
              <a:t>／</a:t>
            </a:r>
            <a:r>
              <a:rPr kumimoji="1" lang="en-US" altLang="ja-JP" sz="4400" dirty="0" smtClean="0"/>
              <a:t>19</a:t>
            </a:r>
            <a:r>
              <a:rPr lang="ja-JP" altLang="en-US" sz="4400" dirty="0" smtClean="0"/>
              <a:t>機関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332656"/>
            <a:ext cx="698556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2012</a:t>
            </a:r>
            <a:r>
              <a:rPr kumimoji="1" lang="ja-JP" altLang="en-US" sz="2800" dirty="0" smtClean="0"/>
              <a:t>年</a:t>
            </a:r>
            <a:r>
              <a:rPr lang="en-US" altLang="ja-JP" sz="2800" dirty="0"/>
              <a:t>4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5</a:t>
            </a:r>
            <a:r>
              <a:rPr kumimoji="1" lang="ja-JP" altLang="en-US" sz="2800" dirty="0" smtClean="0"/>
              <a:t>日に</a:t>
            </a:r>
            <a:r>
              <a:rPr lang="ja-JP" altLang="en-US" sz="2800" dirty="0" smtClean="0"/>
              <a:t>小型</a:t>
            </a:r>
            <a:r>
              <a:rPr lang="ja-JP" altLang="en-US" sz="2800" dirty="0"/>
              <a:t>科学</a:t>
            </a:r>
            <a:r>
              <a:rPr lang="ja-JP" altLang="en-US" sz="2800" dirty="0" smtClean="0"/>
              <a:t>衛星</a:t>
            </a:r>
            <a:r>
              <a:rPr lang="en-US" altLang="ja-JP" sz="2800" dirty="0" smtClean="0"/>
              <a:t>WG</a:t>
            </a:r>
            <a:r>
              <a:rPr lang="ja-JP" altLang="en-US" sz="2800" dirty="0" smtClean="0"/>
              <a:t>として発足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5944195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3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stor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57165"/>
            <a:ext cx="8923337" cy="4048125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062913" y="-59814"/>
            <a:ext cx="85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z = 0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59632" y="1064930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= 1089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7696200" y="488866"/>
            <a:ext cx="404192" cy="7203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3344" y="130567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宇宙</a:t>
            </a:r>
            <a:r>
              <a:rPr lang="ja-JP" altLang="en-US" sz="3600" dirty="0" smtClean="0"/>
              <a:t>の誕生と進化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5904270"/>
            <a:ext cx="8704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特に</a:t>
            </a:r>
            <a:r>
              <a:rPr kumimoji="1" lang="en-US" altLang="ja-JP" sz="2400" dirty="0" smtClean="0"/>
              <a:t>z </a:t>
            </a:r>
            <a:r>
              <a:rPr kumimoji="1" lang="en-US" altLang="ja-JP" sz="2400" dirty="0" smtClean="0"/>
              <a:t>&gt; </a:t>
            </a:r>
            <a:r>
              <a:rPr lang="en-US" altLang="ja-JP" sz="2400" dirty="0"/>
              <a:t>7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の頃</a:t>
            </a:r>
            <a:r>
              <a:rPr kumimoji="1" lang="ja-JP" altLang="en-US" sz="2400" dirty="0" smtClean="0"/>
              <a:t>は、</a:t>
            </a:r>
            <a:r>
              <a:rPr lang="ja-JP" altLang="en-US" sz="2400" dirty="0" smtClean="0"/>
              <a:t>第一</a:t>
            </a:r>
            <a:r>
              <a:rPr lang="ja-JP" altLang="en-US" sz="2400" dirty="0" smtClean="0"/>
              <a:t>世代星の</a:t>
            </a:r>
            <a:r>
              <a:rPr lang="ja-JP" altLang="en-US" sz="2400" dirty="0" smtClean="0"/>
              <a:t>誕生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宇宙再電離、重元素合成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r>
              <a:rPr lang="ja-JP" altLang="en-US" sz="2400" dirty="0" smtClean="0"/>
              <a:t>宇宙最初</a:t>
            </a:r>
            <a:r>
              <a:rPr lang="ja-JP" altLang="en-US" sz="2400" dirty="0" smtClean="0"/>
              <a:t>の</a:t>
            </a:r>
            <a:r>
              <a:rPr lang="ja-JP" altLang="en-US" sz="2400" dirty="0" smtClean="0"/>
              <a:t>ブラックホールの誕生など重要課題が多い</a:t>
            </a:r>
            <a:endParaRPr lang="en-US" altLang="ja-JP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689644" y="188640"/>
            <a:ext cx="75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= </a:t>
            </a:r>
            <a:r>
              <a:rPr lang="en-US" altLang="ja-JP" sz="2400" dirty="0" smtClean="0"/>
              <a:t>7</a:t>
            </a:r>
            <a:endParaRPr lang="en-US" altLang="ja-JP" sz="2400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49650" y="702186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</a:t>
            </a:r>
            <a:r>
              <a:rPr lang="ja-JP" altLang="en-US" sz="2000" dirty="0" smtClean="0"/>
              <a:t>～</a:t>
            </a:r>
            <a:r>
              <a:rPr lang="en-US" altLang="ja-JP" sz="2400" dirty="0" smtClean="0"/>
              <a:t>20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943" y="4420269"/>
            <a:ext cx="821250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天文学全体に渡って、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宇宙で最初の星が生まれた頃の初期宇宙を探査し、</a:t>
            </a:r>
            <a:endParaRPr kumimoji="1" lang="en-US" altLang="ja-JP" sz="2800" b="1" dirty="0" smtClean="0"/>
          </a:p>
          <a:p>
            <a:r>
              <a:rPr lang="ja-JP" altLang="en-US" sz="2800" b="1" dirty="0"/>
              <a:t>宇宙進化</a:t>
            </a:r>
            <a:r>
              <a:rPr lang="ja-JP" altLang="en-US" sz="2800" b="1" dirty="0" smtClean="0"/>
              <a:t>を</a:t>
            </a:r>
            <a:r>
              <a:rPr lang="ja-JP" altLang="en-US" sz="2800" b="1" dirty="0"/>
              <a:t>解き明かす事</a:t>
            </a:r>
            <a:r>
              <a:rPr lang="ja-JP" altLang="en-US" sz="2800" b="1" dirty="0" smtClean="0"/>
              <a:t>が大きな目標となっている。</a:t>
            </a:r>
            <a:endParaRPr kumimoji="1" lang="ja-JP" altLang="en-US" sz="2800" b="1" dirty="0"/>
          </a:p>
        </p:txBody>
      </p:sp>
      <p:pic>
        <p:nvPicPr>
          <p:cNvPr id="3074" name="Picture 2" descr="http://www.rikanenpyo.jp/FAQ/tenmon/img/00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2" y="2852937"/>
            <a:ext cx="2918946" cy="14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4139952" y="776898"/>
            <a:ext cx="2944018" cy="2802216"/>
            <a:chOff x="4139952" y="776898"/>
            <a:chExt cx="2944018" cy="280221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9" name="直線コネクタ 8"/>
            <p:cNvCxnSpPr/>
            <p:nvPr/>
          </p:nvCxnSpPr>
          <p:spPr>
            <a:xfrm>
              <a:off x="4139952" y="1293530"/>
              <a:ext cx="0" cy="155940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4139952" y="776898"/>
              <a:ext cx="2944018" cy="5166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083970" y="776898"/>
              <a:ext cx="0" cy="280221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139952" y="2852937"/>
              <a:ext cx="2944018" cy="72617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90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2050" name="Picture 2" descr="http://upload.wikimedia.org/wikipedia/commons/2/29/Reion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4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902567" y="1023732"/>
            <a:ext cx="1082348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z=1000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341782" y="1"/>
            <a:ext cx="1739288" cy="4397036"/>
            <a:chOff x="7341782" y="1"/>
            <a:chExt cx="1739288" cy="4397036"/>
          </a:xfrm>
        </p:grpSpPr>
        <p:sp>
          <p:nvSpPr>
            <p:cNvPr id="36" name="角丸四角形 35"/>
            <p:cNvSpPr/>
            <p:nvPr/>
          </p:nvSpPr>
          <p:spPr>
            <a:xfrm>
              <a:off x="7341782" y="1"/>
              <a:ext cx="1739288" cy="4397036"/>
            </a:xfrm>
            <a:prstGeom prst="roundRect">
              <a:avLst>
                <a:gd name="adj" fmla="val 9532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7464901" y="81007"/>
              <a:ext cx="1469014" cy="1769764"/>
              <a:chOff x="9562067" y="820230"/>
              <a:chExt cx="1469014" cy="1769764"/>
            </a:xfrm>
          </p:grpSpPr>
          <p:pic>
            <p:nvPicPr>
              <p:cNvPr id="2058" name="Picture 10" descr="The next-generation infrared astronomical satellite SPICA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11" r="28442"/>
              <a:stretch/>
            </p:blipFill>
            <p:spPr bwMode="auto">
              <a:xfrm>
                <a:off x="9565260" y="820230"/>
                <a:ext cx="1465821" cy="174682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9562067" y="2220662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SPICA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7491281" y="3110955"/>
              <a:ext cx="1470276" cy="1142121"/>
              <a:chOff x="9592903" y="5800155"/>
              <a:chExt cx="1470276" cy="1142121"/>
            </a:xfrm>
          </p:grpSpPr>
          <p:pic>
            <p:nvPicPr>
              <p:cNvPr id="2064" name="Picture 16" descr="http://i1-news.softpedia-static.com/images/news-700/JWST-Mirror-Tower-Completed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4" r="22818"/>
              <a:stretch/>
            </p:blipFill>
            <p:spPr bwMode="auto">
              <a:xfrm>
                <a:off x="9592903" y="5812078"/>
                <a:ext cx="1470276" cy="113019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テキスト ボックス 34"/>
              <p:cNvSpPr txBox="1"/>
              <p:nvPr/>
            </p:nvSpPr>
            <p:spPr>
              <a:xfrm>
                <a:off x="9600050" y="5800155"/>
                <a:ext cx="678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JWST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>
            <a:off x="60206" y="19913"/>
            <a:ext cx="1779454" cy="6802409"/>
            <a:chOff x="-4020" y="1216814"/>
            <a:chExt cx="1779454" cy="6802409"/>
          </a:xfrm>
        </p:grpSpPr>
        <p:sp>
          <p:nvSpPr>
            <p:cNvPr id="3" name="角丸四角形 2"/>
            <p:cNvSpPr/>
            <p:nvPr/>
          </p:nvSpPr>
          <p:spPr>
            <a:xfrm>
              <a:off x="-4020" y="1216814"/>
              <a:ext cx="1779454" cy="6802409"/>
            </a:xfrm>
            <a:prstGeom prst="roundRect">
              <a:avLst>
                <a:gd name="adj" fmla="val 8799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83756" y="1306351"/>
              <a:ext cx="1612304" cy="1319295"/>
              <a:chOff x="9566602" y="514263"/>
              <a:chExt cx="1612304" cy="1319295"/>
            </a:xfrm>
          </p:grpSpPr>
          <p:pic>
            <p:nvPicPr>
              <p:cNvPr id="2060" name="Picture 12" descr="http://www.wired.com/images_blogs/wiredscience/2009/11/tmt-2009-rev3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59" t="22244" r="8415" b="9943"/>
              <a:stretch/>
            </p:blipFill>
            <p:spPr bwMode="auto">
              <a:xfrm>
                <a:off x="9605929" y="514263"/>
                <a:ext cx="1572977" cy="1319295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テキスト ボックス 30"/>
              <p:cNvSpPr txBox="1"/>
              <p:nvPr/>
            </p:nvSpPr>
            <p:spPr>
              <a:xfrm>
                <a:off x="9566602" y="1457549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TMT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48" name="グループ化 2047"/>
            <p:cNvGrpSpPr/>
            <p:nvPr/>
          </p:nvGrpSpPr>
          <p:grpSpPr>
            <a:xfrm>
              <a:off x="107504" y="6176458"/>
              <a:ext cx="1560426" cy="1215157"/>
              <a:chOff x="-1548681" y="4970413"/>
              <a:chExt cx="1560426" cy="1215157"/>
            </a:xfrm>
          </p:grpSpPr>
          <p:pic>
            <p:nvPicPr>
              <p:cNvPr id="2068" name="Picture 20" descr="http://upload.wikimedia.org/wikipedia/commons/thumb/a/a7/MaunaKea_Subaru.jpg/250px-MaunaKea_Subaru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48681" y="4970413"/>
                <a:ext cx="1560426" cy="115471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-891225" y="5816238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/>
                    </a:solidFill>
                  </a:rPr>
                  <a:t>すばる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51" name="グループ化 2050"/>
            <p:cNvGrpSpPr/>
            <p:nvPr/>
          </p:nvGrpSpPr>
          <p:grpSpPr>
            <a:xfrm>
              <a:off x="107505" y="4009361"/>
              <a:ext cx="1601588" cy="1152128"/>
              <a:chOff x="-1575671" y="5335387"/>
              <a:chExt cx="1601588" cy="1152128"/>
            </a:xfrm>
          </p:grpSpPr>
          <p:pic>
            <p:nvPicPr>
              <p:cNvPr id="2070" name="Picture 22" descr="アルマ望遠鏡日本製パラボラアンテナ16台の山頂施設設置が完了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424"/>
              <a:stretch/>
            </p:blipFill>
            <p:spPr bwMode="auto">
              <a:xfrm>
                <a:off x="-1575671" y="5335387"/>
                <a:ext cx="1601588" cy="115212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49" name="テキスト ボックス 2048"/>
              <p:cNvSpPr txBox="1"/>
              <p:nvPr/>
            </p:nvSpPr>
            <p:spPr>
              <a:xfrm>
                <a:off x="-719800" y="5335387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ALMA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グループ化 28"/>
          <p:cNvGrpSpPr/>
          <p:nvPr/>
        </p:nvGrpSpPr>
        <p:grpSpPr>
          <a:xfrm>
            <a:off x="7341782" y="4461620"/>
            <a:ext cx="1864889" cy="2360703"/>
            <a:chOff x="7341782" y="4461620"/>
            <a:chExt cx="1864889" cy="2360703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7341782" y="4461620"/>
              <a:ext cx="1739287" cy="2349841"/>
              <a:chOff x="7294282" y="5158828"/>
              <a:chExt cx="1739287" cy="2349841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7294282" y="5158828"/>
                <a:ext cx="1739287" cy="2349841"/>
              </a:xfrm>
              <a:prstGeom prst="roundRect">
                <a:avLst>
                  <a:gd name="adj" fmla="val 7784"/>
                </a:avLst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" name="グループ化 22"/>
              <p:cNvGrpSpPr/>
              <p:nvPr/>
            </p:nvGrpSpPr>
            <p:grpSpPr>
              <a:xfrm>
                <a:off x="7404820" y="5198345"/>
                <a:ext cx="1534883" cy="1530346"/>
                <a:chOff x="9565059" y="4118157"/>
                <a:chExt cx="1534883" cy="1530346"/>
              </a:xfrm>
            </p:grpSpPr>
            <p:pic>
              <p:nvPicPr>
                <p:cNvPr id="2056" name="Picture 8" descr="ASTRO-H完成予想図-4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128"/>
                <a:stretch/>
              </p:blipFill>
              <p:spPr bwMode="auto">
                <a:xfrm>
                  <a:off x="9565059" y="4165455"/>
                  <a:ext cx="1500016" cy="1483048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0205017" y="4118157"/>
                  <a:ext cx="8949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err="1" smtClean="0">
                      <a:solidFill>
                        <a:schemeClr val="bg1"/>
                      </a:solidFill>
                    </a:rPr>
                    <a:t>Astro</a:t>
                  </a:r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-H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テキスト ボックス 19"/>
            <p:cNvSpPr txBox="1"/>
            <p:nvPr/>
          </p:nvSpPr>
          <p:spPr>
            <a:xfrm>
              <a:off x="7436378" y="6057671"/>
              <a:ext cx="17702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近傍</a:t>
              </a:r>
              <a:r>
                <a:rPr lang="ja-JP" altLang="en-US" sz="1400" dirty="0" smtClean="0"/>
                <a:t>銀河団 </a:t>
              </a:r>
              <a:r>
                <a:rPr lang="en-US" altLang="ja-JP" sz="1400" dirty="0" smtClean="0"/>
                <a:t>(z</a:t>
              </a:r>
              <a:r>
                <a:rPr lang="ja-JP" altLang="en-US" sz="1400" dirty="0" smtClean="0"/>
                <a:t>～</a:t>
              </a:r>
              <a:r>
                <a:rPr lang="en-US" altLang="ja-JP" sz="1400" dirty="0" smtClean="0"/>
                <a:t>0.3)</a:t>
              </a:r>
            </a:p>
            <a:p>
              <a:r>
                <a:rPr lang="ja-JP" altLang="en-US" sz="1400" dirty="0"/>
                <a:t>隠れた</a:t>
              </a:r>
              <a:r>
                <a:rPr lang="en-US" altLang="ja-JP" sz="1400" dirty="0" smtClean="0"/>
                <a:t>AGN(z</a:t>
              </a:r>
              <a:r>
                <a:rPr lang="ja-JP" altLang="en-US" sz="1400" dirty="0" smtClean="0"/>
                <a:t>～</a:t>
              </a:r>
              <a:r>
                <a:rPr lang="en-US" altLang="ja-JP" sz="1400" dirty="0" smtClean="0"/>
                <a:t>0.1)</a:t>
              </a:r>
            </a:p>
            <a:p>
              <a:r>
                <a:rPr lang="ja-JP" altLang="en-US" sz="1400" dirty="0"/>
                <a:t>大規模構造</a:t>
              </a:r>
              <a:r>
                <a:rPr lang="en-US" altLang="ja-JP" sz="1400" dirty="0"/>
                <a:t>, </a:t>
              </a:r>
              <a:r>
                <a:rPr lang="en-US" altLang="ja-JP" sz="1400" dirty="0" smtClean="0"/>
                <a:t>CXB</a:t>
              </a:r>
              <a:endParaRPr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450426" y="6276629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508352" y="6514546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400" dirty="0"/>
            </a:p>
          </p:txBody>
        </p:sp>
      </p:grpSp>
      <p:sp>
        <p:nvSpPr>
          <p:cNvPr id="2057" name="テキスト ボックス 2056"/>
          <p:cNvSpPr txBox="1"/>
          <p:nvPr/>
        </p:nvSpPr>
        <p:spPr>
          <a:xfrm>
            <a:off x="28674" y="3987061"/>
            <a:ext cx="1925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初代銀河形成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10)</a:t>
            </a:r>
          </a:p>
          <a:p>
            <a:r>
              <a:rPr lang="ja-JP" altLang="en-US" sz="1400" dirty="0" smtClean="0"/>
              <a:t>原始</a:t>
            </a:r>
            <a:r>
              <a:rPr lang="en-US" altLang="ja-JP" sz="1400" dirty="0" smtClean="0"/>
              <a:t>QSO</a:t>
            </a:r>
            <a:r>
              <a:rPr lang="ja-JP" altLang="en-US" sz="1400" dirty="0" smtClean="0"/>
              <a:t>ダスト</a:t>
            </a:r>
            <a:endParaRPr lang="en-US" altLang="ja-JP" sz="1400" dirty="0" smtClean="0"/>
          </a:p>
          <a:p>
            <a:r>
              <a:rPr lang="ja-JP" altLang="en-US" sz="1400" dirty="0" smtClean="0"/>
              <a:t>大質量</a:t>
            </a:r>
            <a:r>
              <a:rPr lang="en-US" altLang="ja-JP" sz="1400" dirty="0" smtClean="0"/>
              <a:t>BH</a:t>
            </a:r>
            <a:r>
              <a:rPr lang="ja-JP" altLang="en-US" sz="1400" dirty="0" smtClean="0"/>
              <a:t>進化</a:t>
            </a:r>
            <a:r>
              <a:rPr lang="en-US" altLang="ja-JP" sz="1400" dirty="0" smtClean="0"/>
              <a:t>(2&lt;z&lt;10)</a:t>
            </a:r>
          </a:p>
          <a:p>
            <a:r>
              <a:rPr lang="ja-JP" altLang="en-US" sz="1400" dirty="0" smtClean="0"/>
              <a:t>物質進化</a:t>
            </a:r>
            <a:r>
              <a:rPr kumimoji="1" lang="ja-JP" altLang="en-US" sz="1400" dirty="0" smtClean="0"/>
              <a:t>（有機分子）</a:t>
            </a:r>
            <a:endParaRPr kumimoji="1" lang="ja-JP" altLang="en-US" sz="1400" dirty="0"/>
          </a:p>
        </p:txBody>
      </p:sp>
      <p:sp>
        <p:nvSpPr>
          <p:cNvPr id="2059" name="テキスト ボックス 2058"/>
          <p:cNvSpPr txBox="1"/>
          <p:nvPr/>
        </p:nvSpPr>
        <p:spPr>
          <a:xfrm>
            <a:off x="7341782" y="1827834"/>
            <a:ext cx="180369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Pop-III </a:t>
            </a:r>
            <a:r>
              <a:rPr kumimoji="1" lang="ja-JP" altLang="en-US" sz="1400" dirty="0" smtClean="0"/>
              <a:t>星</a:t>
            </a:r>
            <a:r>
              <a:rPr kumimoji="1" lang="en-US" altLang="ja-JP" sz="1400" dirty="0" smtClean="0"/>
              <a:t>:</a:t>
            </a:r>
          </a:p>
          <a:p>
            <a:r>
              <a:rPr lang="ja-JP" altLang="en-US" sz="1400" dirty="0" smtClean="0"/>
              <a:t>水素分子</a:t>
            </a:r>
            <a:r>
              <a:rPr lang="ja-JP" altLang="en-US" sz="1400" dirty="0"/>
              <a:t>輝</a:t>
            </a:r>
            <a:r>
              <a:rPr lang="ja-JP" altLang="en-US" sz="1400" dirty="0" smtClean="0"/>
              <a:t>線 </a:t>
            </a:r>
            <a:r>
              <a:rPr lang="en-US" altLang="ja-JP" sz="1400" dirty="0" smtClean="0"/>
              <a:t>(z&lt;7)</a:t>
            </a:r>
          </a:p>
          <a:p>
            <a:r>
              <a:rPr lang="ja-JP" altLang="en-US" sz="1400" dirty="0" smtClean="0"/>
              <a:t>水素回転励起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20)</a:t>
            </a:r>
          </a:p>
          <a:p>
            <a:endParaRPr lang="en-US" altLang="ja-JP" sz="400" dirty="0" smtClean="0"/>
          </a:p>
          <a:p>
            <a:r>
              <a:rPr lang="ja-JP" altLang="en-US" sz="1400" dirty="0" smtClean="0"/>
              <a:t>隠れた</a:t>
            </a:r>
            <a:r>
              <a:rPr lang="en-US" altLang="ja-JP" sz="1400" dirty="0" smtClean="0"/>
              <a:t>AGN (z&lt;1)</a:t>
            </a:r>
          </a:p>
          <a:p>
            <a:r>
              <a:rPr lang="ja-JP" altLang="en-US" sz="1400" dirty="0" smtClean="0"/>
              <a:t>物質進化（氷、</a:t>
            </a:r>
            <a:r>
              <a:rPr lang="en-US" altLang="ja-JP" sz="1400" dirty="0" smtClean="0"/>
              <a:t>SiO2</a:t>
            </a:r>
            <a:r>
              <a:rPr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2061" name="テキスト ボックス 2060"/>
          <p:cNvSpPr txBox="1"/>
          <p:nvPr/>
        </p:nvSpPr>
        <p:spPr>
          <a:xfrm>
            <a:off x="11211" y="618737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遠方銀河の発見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7)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GRB050904 (z=6.3)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62" name="テキスト ボックス 2061"/>
          <p:cNvSpPr txBox="1"/>
          <p:nvPr/>
        </p:nvSpPr>
        <p:spPr>
          <a:xfrm>
            <a:off x="128557" y="1464097"/>
            <a:ext cx="167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初代銀河</a:t>
            </a:r>
            <a:r>
              <a:rPr kumimoji="1" lang="en-US" altLang="ja-JP" sz="1400" dirty="0" smtClean="0"/>
              <a:t>(z </a:t>
            </a:r>
            <a:r>
              <a:rPr lang="en-US" altLang="ja-JP" sz="1400" dirty="0" smtClean="0"/>
              <a:t>&gt; 10</a:t>
            </a:r>
            <a:r>
              <a:rPr kumimoji="1" lang="en-US" altLang="ja-JP" sz="1400" dirty="0" smtClean="0"/>
              <a:t>)</a:t>
            </a:r>
          </a:p>
          <a:p>
            <a:r>
              <a:rPr kumimoji="1" lang="en-US" altLang="ja-JP" sz="1400" dirty="0" smtClean="0"/>
              <a:t>(pop-III</a:t>
            </a:r>
            <a:r>
              <a:rPr lang="ja-JP" altLang="en-US" sz="1400" dirty="0" smtClean="0"/>
              <a:t>星で構成</a:t>
            </a:r>
            <a:r>
              <a:rPr lang="en-US" altLang="ja-JP" sz="1400" dirty="0" smtClean="0"/>
              <a:t>)</a:t>
            </a:r>
          </a:p>
          <a:p>
            <a:r>
              <a:rPr lang="ja-JP" altLang="en-US" sz="1400" dirty="0" smtClean="0"/>
              <a:t>遠方銀河の分光</a:t>
            </a:r>
            <a:endParaRPr lang="en-US" altLang="ja-JP" sz="1400" dirty="0" smtClean="0"/>
          </a:p>
          <a:p>
            <a:r>
              <a:rPr lang="ja-JP" altLang="en-US" sz="1400" dirty="0" smtClean="0"/>
              <a:t>宇宙再電離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10)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ガンマ線バースト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071" name="グループ化 2070"/>
          <p:cNvGrpSpPr/>
          <p:nvPr/>
        </p:nvGrpSpPr>
        <p:grpSpPr>
          <a:xfrm>
            <a:off x="1839660" y="2736731"/>
            <a:ext cx="5468644" cy="1724889"/>
            <a:chOff x="1839660" y="2736731"/>
            <a:chExt cx="5468644" cy="1724889"/>
          </a:xfrm>
        </p:grpSpPr>
        <p:sp>
          <p:nvSpPr>
            <p:cNvPr id="51" name="角丸四角形 50"/>
            <p:cNvSpPr/>
            <p:nvPr/>
          </p:nvSpPr>
          <p:spPr>
            <a:xfrm>
              <a:off x="1839660" y="2736731"/>
              <a:ext cx="5468644" cy="1724889"/>
            </a:xfrm>
            <a:prstGeom prst="roundRect">
              <a:avLst/>
            </a:prstGeom>
            <a:solidFill>
              <a:srgbClr val="FF99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テキスト ボックス 2068"/>
            <p:cNvSpPr txBox="1"/>
            <p:nvPr/>
          </p:nvSpPr>
          <p:spPr>
            <a:xfrm>
              <a:off x="2195736" y="3356992"/>
              <a:ext cx="4401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1"/>
                  </a:solidFill>
                </a:rPr>
                <a:t>光・赤外線・サブミリ波観測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142410" y="4166205"/>
            <a:ext cx="615874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z=5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72443" y="2564904"/>
            <a:ext cx="771365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z=12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073" name="グループ化 2072"/>
          <p:cNvGrpSpPr/>
          <p:nvPr/>
        </p:nvGrpSpPr>
        <p:grpSpPr>
          <a:xfrm>
            <a:off x="1844640" y="5013176"/>
            <a:ext cx="5468644" cy="1384537"/>
            <a:chOff x="1839661" y="5045980"/>
            <a:chExt cx="5468644" cy="1384537"/>
          </a:xfrm>
        </p:grpSpPr>
        <p:sp>
          <p:nvSpPr>
            <p:cNvPr id="2055" name="角丸四角形 2054"/>
            <p:cNvSpPr/>
            <p:nvPr/>
          </p:nvSpPr>
          <p:spPr>
            <a:xfrm>
              <a:off x="1839661" y="5045980"/>
              <a:ext cx="5468644" cy="1384537"/>
            </a:xfrm>
            <a:prstGeom prst="round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テキスト ボックス 2071"/>
            <p:cNvSpPr txBox="1"/>
            <p:nvPr/>
          </p:nvSpPr>
          <p:spPr>
            <a:xfrm>
              <a:off x="2842274" y="5517232"/>
              <a:ext cx="3775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1"/>
                  </a:solidFill>
                </a:rPr>
                <a:t>高エネルギー天文学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176964" y="6190014"/>
            <a:ext cx="545342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FF00"/>
                </a:solidFill>
              </a:rPr>
              <a:t>z=0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074712" y="5294867"/>
            <a:ext cx="744114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FF00"/>
                </a:solidFill>
              </a:rPr>
              <a:t>z=0.5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2074" name="テキスト ボックス 2073"/>
          <p:cNvSpPr txBox="1"/>
          <p:nvPr/>
        </p:nvSpPr>
        <p:spPr>
          <a:xfrm>
            <a:off x="1907705" y="35679"/>
            <a:ext cx="5353301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</a:rPr>
              <a:t>最近および将来の大型計画と戦略 （宇宙進化）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078" name="グループ化 2077"/>
          <p:cNvGrpSpPr/>
          <p:nvPr/>
        </p:nvGrpSpPr>
        <p:grpSpPr>
          <a:xfrm>
            <a:off x="1871035" y="1804159"/>
            <a:ext cx="5405737" cy="3066310"/>
            <a:chOff x="1902567" y="1804159"/>
            <a:chExt cx="5405737" cy="3066310"/>
          </a:xfrm>
        </p:grpSpPr>
        <p:sp>
          <p:nvSpPr>
            <p:cNvPr id="2075" name="角丸四角形 2074"/>
            <p:cNvSpPr/>
            <p:nvPr/>
          </p:nvSpPr>
          <p:spPr>
            <a:xfrm>
              <a:off x="1902567" y="2443387"/>
              <a:ext cx="5405737" cy="2427082"/>
            </a:xfrm>
            <a:prstGeom prst="roundRect">
              <a:avLst>
                <a:gd name="adj" fmla="val 12120"/>
              </a:avLst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テキスト ボックス 2075"/>
            <p:cNvSpPr txBox="1"/>
            <p:nvPr/>
          </p:nvSpPr>
          <p:spPr>
            <a:xfrm>
              <a:off x="2952503" y="1804159"/>
              <a:ext cx="3510898" cy="6463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ja-JP" altLang="en-US" sz="3600" dirty="0"/>
                <a:t>ガンマ線バースト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98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9270" y="188640"/>
            <a:ext cx="814517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宇宙で最初</a:t>
            </a:r>
            <a:r>
              <a:rPr lang="ja-JP" altLang="en-US" sz="2800" dirty="0"/>
              <a:t>の</a:t>
            </a:r>
            <a:r>
              <a:rPr kumimoji="1" lang="ja-JP" altLang="en-US" sz="2800" dirty="0" smtClean="0"/>
              <a:t>星は 数</a:t>
            </a:r>
            <a:r>
              <a:rPr kumimoji="1" lang="en-US" altLang="ja-JP" sz="2800" dirty="0" smtClean="0"/>
              <a:t>10 </a:t>
            </a:r>
            <a:r>
              <a:rPr kumimoji="1" lang="ja-JP" altLang="en-US" sz="2800" dirty="0" smtClean="0"/>
              <a:t>～ </a:t>
            </a:r>
            <a:r>
              <a:rPr kumimoji="1" lang="en-US" altLang="ja-JP" sz="2800" dirty="0" smtClean="0"/>
              <a:t>100M</a:t>
            </a:r>
            <a:r>
              <a:rPr kumimoji="1" lang="en-US" altLang="ja-JP" sz="2800" baseline="-25000" dirty="0" smtClean="0"/>
              <a:t>sun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程度の大質量星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788511"/>
            <a:ext cx="8730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ja-JP" altLang="en-US" sz="2400" dirty="0" smtClean="0"/>
              <a:t>ガンマ線バーストを発生させる可能性が高い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GRB090423 (z=8.2</a:t>
            </a:r>
            <a:r>
              <a:rPr lang="ja-JP" altLang="en-US" sz="2400" dirty="0" smtClean="0"/>
              <a:t>：分光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や </a:t>
            </a:r>
            <a:r>
              <a:rPr lang="en-US" altLang="ja-JP" sz="2400" dirty="0" smtClean="0"/>
              <a:t>GRB090429 (z=9.2</a:t>
            </a:r>
            <a:r>
              <a:rPr lang="ja-JP" altLang="en-US" sz="2400" dirty="0" smtClean="0"/>
              <a:t>：測光</a:t>
            </a:r>
            <a:r>
              <a:rPr lang="en-US" altLang="ja-JP" sz="2400" dirty="0" smtClean="0"/>
              <a:t>) </a:t>
            </a:r>
          </a:p>
          <a:p>
            <a:pPr marL="342900" indent="-342900">
              <a:buFont typeface="Wingdings"/>
              <a:buChar char="Ø"/>
            </a:pPr>
            <a:r>
              <a:rPr lang="ja-JP" altLang="en-US" sz="2400" dirty="0" smtClean="0"/>
              <a:t>短時間</a:t>
            </a:r>
            <a:r>
              <a:rPr lang="ja-JP" altLang="en-US" sz="2400" dirty="0"/>
              <a:t>ではあるが、明るい光源として利用</a:t>
            </a:r>
            <a:r>
              <a:rPr lang="ja-JP" altLang="en-US" sz="2400" dirty="0" smtClean="0"/>
              <a:t>できる</a:t>
            </a:r>
            <a:endParaRPr lang="en-US" altLang="ja-JP" sz="2400" dirty="0" smtClean="0"/>
          </a:p>
          <a:p>
            <a:pPr marL="342900" indent="-342900">
              <a:buFont typeface="Wingdings"/>
              <a:buChar char="Ø"/>
            </a:pPr>
            <a:r>
              <a:rPr lang="en-US" altLang="ja-JP" sz="2400" dirty="0" smtClean="0"/>
              <a:t>GRB</a:t>
            </a:r>
            <a:r>
              <a:rPr lang="ja-JP" altLang="en-US" sz="2400" dirty="0" smtClean="0"/>
              <a:t>を発見できるのは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線・ガンマ線（高エネルギー天文学）のみ</a:t>
            </a:r>
            <a:endParaRPr lang="en-US" altLang="ja-JP" sz="2400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-5460" y="2405153"/>
            <a:ext cx="4577460" cy="4408223"/>
            <a:chOff x="83513" y="2365634"/>
            <a:chExt cx="4577460" cy="440822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7" t="3682" r="14139" b="3922"/>
            <a:stretch/>
          </p:blipFill>
          <p:spPr>
            <a:xfrm>
              <a:off x="83513" y="2529707"/>
              <a:ext cx="4577460" cy="4244150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60057" y="2365634"/>
              <a:ext cx="341632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最高赤方偏移の推移（分光観測）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623564" y="2636912"/>
            <a:ext cx="4397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Swift </a:t>
            </a:r>
            <a:r>
              <a:rPr kumimoji="1" lang="ja-JP" altLang="en-US" sz="2000" dirty="0" smtClean="0"/>
              <a:t>の観測から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400" b="1" dirty="0" smtClean="0"/>
              <a:t>z &gt; 6 </a:t>
            </a:r>
            <a:r>
              <a:rPr lang="ja-JP" altLang="en-US" sz="2000" dirty="0" smtClean="0"/>
              <a:t>が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~ 1</a:t>
            </a:r>
            <a:r>
              <a:rPr lang="en-US" altLang="ja-JP" sz="2000" dirty="0" smtClean="0"/>
              <a:t> event/</a:t>
            </a:r>
            <a:r>
              <a:rPr lang="en-US" altLang="ja-JP" sz="2000" dirty="0" err="1" smtClean="0"/>
              <a:t>yr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str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</a:t>
            </a:r>
            <a:r>
              <a:rPr lang="en-US" altLang="ja-JP" sz="2400" dirty="0" smtClean="0">
                <a:solidFill>
                  <a:srgbClr val="0000FF"/>
                </a:solidFill>
              </a:rPr>
              <a:t>lower limit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0" y="5850525"/>
            <a:ext cx="43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通常の</a:t>
            </a:r>
            <a:r>
              <a:rPr kumimoji="1" lang="en-US" altLang="ja-JP" sz="2000" dirty="0" smtClean="0"/>
              <a:t>low-z </a:t>
            </a:r>
            <a:r>
              <a:rPr lang="en-US" altLang="ja-JP" sz="2000" dirty="0" smtClean="0"/>
              <a:t>GRB</a:t>
            </a:r>
            <a:r>
              <a:rPr lang="ja-JP" altLang="en-US" sz="2000" dirty="0" smtClean="0"/>
              <a:t>は</a:t>
            </a:r>
            <a:r>
              <a:rPr lang="en-US" altLang="ja-JP" sz="2400" b="1" dirty="0" smtClean="0"/>
              <a:t>~100 </a:t>
            </a:r>
            <a:r>
              <a:rPr lang="en-US" altLang="ja-JP" sz="2000" dirty="0" smtClean="0"/>
              <a:t>events/</a:t>
            </a:r>
            <a:r>
              <a:rPr lang="en-US" altLang="ja-JP" sz="2000" dirty="0" err="1" smtClean="0"/>
              <a:t>yr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str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608512" y="34605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en-US" altLang="ja-JP" dirty="0"/>
              <a:t>LF </a:t>
            </a:r>
            <a:r>
              <a:rPr lang="ja-JP" altLang="en-US" dirty="0"/>
              <a:t>からの見積り </a:t>
            </a:r>
            <a:r>
              <a:rPr lang="en-US" altLang="ja-JP" dirty="0"/>
              <a:t>(</a:t>
            </a:r>
            <a:r>
              <a:rPr lang="en-US" altLang="ja-JP" dirty="0" err="1"/>
              <a:t>Niino</a:t>
            </a:r>
            <a:r>
              <a:rPr lang="en-US" altLang="ja-JP" dirty="0"/>
              <a:t> 2012)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7 </a:t>
            </a:r>
            <a:r>
              <a:rPr lang="ja-JP" altLang="en-US" dirty="0">
                <a:solidFill>
                  <a:srgbClr val="FF0000"/>
                </a:solidFill>
              </a:rPr>
              <a:t>が </a:t>
            </a:r>
            <a:r>
              <a:rPr lang="en-US" altLang="ja-JP" sz="2000" b="1" dirty="0">
                <a:solidFill>
                  <a:srgbClr val="FF0000"/>
                </a:solidFill>
              </a:rPr>
              <a:t>2.5 </a:t>
            </a:r>
            <a:r>
              <a:rPr lang="ja-JP" altLang="en-US" sz="2000" b="1" dirty="0">
                <a:solidFill>
                  <a:srgbClr val="FF0000"/>
                </a:solidFill>
              </a:rPr>
              <a:t>～</a:t>
            </a:r>
            <a:r>
              <a:rPr lang="en-US" altLang="ja-JP" sz="2000" b="1" dirty="0">
                <a:solidFill>
                  <a:srgbClr val="FF0000"/>
                </a:solidFill>
              </a:rPr>
              <a:t>50 </a:t>
            </a:r>
            <a:r>
              <a:rPr lang="en-US" altLang="ja-JP" dirty="0">
                <a:solidFill>
                  <a:srgbClr val="FF0000"/>
                </a:solidFill>
              </a:rPr>
              <a:t>event/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endParaRPr lang="en-US" altLang="ja-JP" sz="500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arenBoth"/>
            </a:pPr>
            <a:r>
              <a:rPr lang="en-US" altLang="ja-JP" dirty="0" smtClean="0"/>
              <a:t>Dark </a:t>
            </a:r>
            <a:r>
              <a:rPr lang="en-US" altLang="ja-JP" dirty="0"/>
              <a:t>matter halo </a:t>
            </a:r>
            <a:r>
              <a:rPr lang="ja-JP" altLang="en-US" dirty="0"/>
              <a:t>の進化 </a:t>
            </a:r>
            <a:r>
              <a:rPr lang="en-US" altLang="ja-JP" dirty="0"/>
              <a:t>(Mao 2012)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7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16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sz="500" dirty="0"/>
          </a:p>
          <a:p>
            <a:pPr marL="342900" indent="-342900">
              <a:buAutoNum type="arabicParenBoth"/>
            </a:pPr>
            <a:r>
              <a:rPr lang="en-US" altLang="ja-JP" dirty="0" smtClean="0"/>
              <a:t>SFR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Wanderman</a:t>
            </a:r>
            <a:r>
              <a:rPr lang="en-US" altLang="ja-JP" dirty="0" smtClean="0"/>
              <a:t> </a:t>
            </a:r>
            <a:r>
              <a:rPr lang="en-US" altLang="ja-JP" dirty="0"/>
              <a:t>&amp; </a:t>
            </a:r>
            <a:r>
              <a:rPr lang="en-US" altLang="ja-JP" dirty="0" err="1"/>
              <a:t>Piran</a:t>
            </a:r>
            <a:r>
              <a:rPr lang="en-US" altLang="ja-JP" dirty="0"/>
              <a:t> 2010)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10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3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sz="2000" b="1" dirty="0">
                <a:solidFill>
                  <a:srgbClr val="FF0000"/>
                </a:solidFill>
              </a:rPr>
              <a:t>z &gt;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7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~ 10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2589723"/>
            <a:ext cx="8953220" cy="479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7504" y="784299"/>
            <a:ext cx="895322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294265"/>
            <a:ext cx="9144000" cy="3563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astro.s.kanazawa-u.ac.jp/~yonetoku/hiz-gundam/GUNDAM_imag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265"/>
            <a:ext cx="7051866" cy="35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40152" y="4005064"/>
            <a:ext cx="312835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線イメージング検出器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b="1" u="sng" dirty="0" smtClean="0">
                <a:solidFill>
                  <a:srgbClr val="FF0000"/>
                </a:solidFill>
              </a:rPr>
              <a:t>視野</a:t>
            </a:r>
            <a:r>
              <a:rPr lang="ja-JP" altLang="en-US" b="1" u="sng" dirty="0" smtClean="0">
                <a:solidFill>
                  <a:srgbClr val="FF0000"/>
                </a:solidFill>
              </a:rPr>
              <a:t>１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～２ステラジアン</a:t>
            </a:r>
            <a:endParaRPr kumimoji="1" lang="en-US" altLang="ja-JP" b="1" u="sng" dirty="0" smtClean="0">
              <a:solidFill>
                <a:srgbClr val="FF0000"/>
              </a:solidFill>
            </a:endParaRPr>
          </a:p>
          <a:p>
            <a:r>
              <a:rPr kumimoji="1" lang="ja-JP" altLang="en-US" b="1" u="sng" dirty="0" smtClean="0">
                <a:solidFill>
                  <a:srgbClr val="FF0000"/>
                </a:solidFill>
              </a:rPr>
              <a:t>角度分解能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10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分角</a:t>
            </a:r>
            <a:endParaRPr kumimoji="1" lang="en-US" altLang="ja-JP" dirty="0" smtClean="0"/>
          </a:p>
          <a:p>
            <a:r>
              <a:rPr lang="en-US" altLang="ja-JP" dirty="0" smtClean="0"/>
              <a:t>Si (+</a:t>
            </a:r>
            <a:r>
              <a:rPr lang="en-US" altLang="ja-JP" dirty="0" err="1" smtClean="0"/>
              <a:t>CdTe</a:t>
            </a:r>
            <a:r>
              <a:rPr lang="en-US" altLang="ja-JP" dirty="0" smtClean="0"/>
              <a:t>) + </a:t>
            </a:r>
            <a:r>
              <a:rPr lang="ja-JP" altLang="en-US" dirty="0" smtClean="0"/>
              <a:t>コーデッドマスク</a:t>
            </a:r>
          </a:p>
          <a:p>
            <a:r>
              <a:rPr kumimoji="1" lang="en-US" altLang="ja-JP" dirty="0" smtClean="0"/>
              <a:t>(1 </a:t>
            </a:r>
            <a:r>
              <a:rPr kumimoji="1" lang="en-US" altLang="ja-JP" dirty="0" smtClean="0"/>
              <a:t>– 20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, 10 – 100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3419" y="5541039"/>
            <a:ext cx="44246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30cm </a:t>
            </a:r>
            <a:r>
              <a:rPr kumimoji="1" lang="ja-JP" altLang="en-US" dirty="0" smtClean="0"/>
              <a:t>可視・</a:t>
            </a:r>
            <a:r>
              <a:rPr kumimoji="1" lang="ja-JP" altLang="en-US" dirty="0" smtClean="0"/>
              <a:t>近赤外線望遠鏡（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視野</a:t>
            </a:r>
            <a:r>
              <a:rPr lang="ja-JP" altLang="en-US" b="1" u="sng" dirty="0">
                <a:solidFill>
                  <a:srgbClr val="FF0000"/>
                </a:solidFill>
              </a:rPr>
              <a:t>１７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分角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 smtClean="0"/>
              <a:t>可視光 </a:t>
            </a:r>
            <a:r>
              <a:rPr lang="en-US" altLang="ja-JP" dirty="0" smtClean="0"/>
              <a:t>(0.4 – 0.85μm) </a:t>
            </a:r>
            <a:r>
              <a:rPr lang="ja-JP" altLang="en-US" dirty="0" smtClean="0"/>
              <a:t>測光</a:t>
            </a:r>
            <a:endParaRPr lang="en-US" altLang="ja-JP" dirty="0" smtClean="0"/>
          </a:p>
          <a:p>
            <a:r>
              <a:rPr lang="ja-JP" altLang="en-US" dirty="0"/>
              <a:t>近赤外</a:t>
            </a:r>
            <a:r>
              <a:rPr kumimoji="1" lang="en-US" altLang="ja-JP" dirty="0" smtClean="0"/>
              <a:t> (</a:t>
            </a:r>
            <a:r>
              <a:rPr lang="en-US" altLang="ja-JP" dirty="0" smtClean="0"/>
              <a:t>0.85</a:t>
            </a:r>
            <a:r>
              <a:rPr kumimoji="1" lang="en-US" altLang="ja-JP" dirty="0" smtClean="0"/>
              <a:t> – 1.7μm) </a:t>
            </a:r>
            <a:r>
              <a:rPr kumimoji="1" lang="ja-JP" altLang="en-US" dirty="0" smtClean="0"/>
              <a:t>分光・測光</a:t>
            </a:r>
            <a:endParaRPr kumimoji="1" lang="en-US" altLang="ja-JP" dirty="0" smtClean="0"/>
          </a:p>
          <a:p>
            <a:r>
              <a:rPr lang="ja-JP" altLang="en-US" dirty="0" smtClean="0"/>
              <a:t>低分散分光またはバンド測光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223953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7504" y="840541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2400" dirty="0" smtClean="0"/>
              <a:t> </a:t>
            </a:r>
            <a:r>
              <a:rPr lang="ja-JP" altLang="en-US" sz="2400" dirty="0"/>
              <a:t>Ｘ</a:t>
            </a:r>
            <a:r>
              <a:rPr lang="ja-JP" altLang="en-US" sz="2400" dirty="0" smtClean="0"/>
              <a:t>線帯による</a:t>
            </a:r>
            <a:r>
              <a:rPr kumimoji="1" lang="en-US" altLang="ja-JP" sz="2400" dirty="0" smtClean="0"/>
              <a:t>GRB</a:t>
            </a:r>
            <a:r>
              <a:rPr lang="ja-JP" altLang="en-US" sz="2400" dirty="0" smtClean="0"/>
              <a:t> </a:t>
            </a:r>
            <a:r>
              <a:rPr kumimoji="1" lang="ja-JP" altLang="en-US" sz="2400" dirty="0" smtClean="0"/>
              <a:t>検出</a:t>
            </a:r>
            <a:r>
              <a:rPr kumimoji="1" lang="ja-JP" altLang="en-US" sz="2400" dirty="0" smtClean="0"/>
              <a:t>と</a:t>
            </a:r>
            <a:r>
              <a:rPr lang="ja-JP" altLang="en-US" sz="2400" dirty="0" smtClean="0"/>
              <a:t>、発生情報の</a:t>
            </a:r>
            <a:r>
              <a:rPr kumimoji="1" lang="ja-JP" altLang="en-US" sz="2400" dirty="0" smtClean="0"/>
              <a:t>通報</a:t>
            </a:r>
            <a:endParaRPr kumimoji="1" lang="en-US" altLang="ja-JP" sz="2400" dirty="0" smtClean="0"/>
          </a:p>
          <a:p>
            <a:pPr marL="342900" indent="-342900">
              <a:buAutoNum type="arabicParenBoth"/>
            </a:pPr>
            <a:r>
              <a:rPr lang="ja-JP" altLang="en-US" sz="2400" dirty="0" smtClean="0"/>
              <a:t> 自律制御で姿勢を変え、</a:t>
            </a:r>
            <a:r>
              <a:rPr lang="ja-JP" altLang="en-US" sz="2400" b="1" u="sng" dirty="0" smtClean="0">
                <a:solidFill>
                  <a:srgbClr val="FF0000"/>
                </a:solidFill>
              </a:rPr>
              <a:t>約</a:t>
            </a:r>
            <a:r>
              <a:rPr lang="ja-JP" altLang="en-US" sz="2400" b="1" u="sng" dirty="0" smtClean="0">
                <a:solidFill>
                  <a:srgbClr val="FF0000"/>
                </a:solidFill>
              </a:rPr>
              <a:t>１分</a:t>
            </a:r>
            <a:r>
              <a:rPr lang="ja-JP" altLang="en-US" sz="2400" b="1" u="sng" dirty="0" smtClean="0">
                <a:solidFill>
                  <a:srgbClr val="FF0000"/>
                </a:solidFill>
              </a:rPr>
              <a:t>後</a:t>
            </a:r>
            <a:r>
              <a:rPr lang="ja-JP" altLang="en-US" sz="2400" dirty="0"/>
              <a:t>から</a:t>
            </a:r>
            <a:r>
              <a:rPr lang="ja-JP" altLang="en-US" sz="2400" dirty="0" smtClean="0"/>
              <a:t>近赤外線で追</a:t>
            </a:r>
            <a:r>
              <a:rPr lang="ja-JP" altLang="en-US" sz="2400" dirty="0" smtClean="0"/>
              <a:t>観測</a:t>
            </a:r>
            <a:r>
              <a:rPr lang="ja-JP" altLang="en-US" sz="2400" dirty="0" smtClean="0"/>
              <a:t>を開始</a:t>
            </a:r>
            <a:endParaRPr lang="en-US" altLang="ja-JP" sz="2400" dirty="0" smtClean="0"/>
          </a:p>
          <a:p>
            <a:pPr marL="342900" indent="-342900">
              <a:buAutoNum type="arabicParenBoth"/>
            </a:pPr>
            <a:r>
              <a:rPr kumimoji="1" lang="ja-JP" altLang="en-US" sz="2400" dirty="0" smtClean="0"/>
              <a:t> </a:t>
            </a:r>
            <a:r>
              <a:rPr kumimoji="1" lang="ja-JP" altLang="en-US" sz="2400" dirty="0" smtClean="0"/>
              <a:t>「詳細な方向 </a:t>
            </a:r>
            <a:r>
              <a:rPr kumimoji="1" lang="en-US" altLang="ja-JP" sz="2400" dirty="0" smtClean="0"/>
              <a:t>(1</a:t>
            </a:r>
            <a:r>
              <a:rPr kumimoji="1" lang="ja-JP" altLang="en-US" sz="2400" dirty="0" smtClean="0"/>
              <a:t>秒角</a:t>
            </a:r>
            <a:r>
              <a:rPr kumimoji="1" lang="en-US" altLang="ja-JP" sz="2400" dirty="0" smtClean="0"/>
              <a:t>) </a:t>
            </a:r>
            <a:r>
              <a:rPr kumimoji="1" lang="ja-JP" altLang="en-US" sz="2400" dirty="0" smtClean="0"/>
              <a:t>」と「赤方偏移</a:t>
            </a:r>
            <a:r>
              <a:rPr kumimoji="1" lang="en-US" altLang="ja-JP" sz="2400" dirty="0" smtClean="0"/>
              <a:t>(high-z </a:t>
            </a:r>
            <a:r>
              <a:rPr kumimoji="1" lang="ja-JP" altLang="en-US" sz="2400" dirty="0" smtClean="0"/>
              <a:t>であること</a:t>
            </a:r>
            <a:r>
              <a:rPr kumimoji="1" lang="en-US" altLang="ja-JP" sz="2400" dirty="0" smtClean="0"/>
              <a:t> z&gt;7)</a:t>
            </a:r>
            <a:r>
              <a:rPr kumimoji="1" lang="ja-JP" altLang="en-US" sz="2400" dirty="0" smtClean="0"/>
              <a:t>」を</a:t>
            </a:r>
            <a:r>
              <a:rPr lang="ja-JP" altLang="en-US" sz="2400" dirty="0"/>
              <a:t>通報</a:t>
            </a:r>
            <a:endParaRPr kumimoji="1" lang="en-US" altLang="ja-JP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7504" y="179929"/>
            <a:ext cx="7794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小型科学衛星 </a:t>
            </a:r>
            <a:r>
              <a:rPr kumimoji="1" lang="en-US" altLang="ja-JP" sz="3200" dirty="0" err="1" smtClean="0"/>
              <a:t>HiZ</a:t>
            </a:r>
            <a:r>
              <a:rPr kumimoji="1" lang="en-US" altLang="ja-JP" sz="3200" dirty="0" smtClean="0"/>
              <a:t>-GUNDAM </a:t>
            </a:r>
            <a:r>
              <a:rPr kumimoji="1" lang="ja-JP" altLang="en-US" sz="3200" dirty="0" smtClean="0"/>
              <a:t>の観測</a:t>
            </a:r>
            <a:r>
              <a:rPr kumimoji="1" lang="ja-JP" altLang="en-US" sz="3200" dirty="0" smtClean="0"/>
              <a:t>の</a:t>
            </a:r>
            <a:r>
              <a:rPr kumimoji="1" lang="ja-JP" altLang="en-US" sz="3200" dirty="0" smtClean="0"/>
              <a:t>流れ</a:t>
            </a:r>
            <a:endParaRPr kumimoji="1" lang="ja-JP" altLang="en-US" sz="3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262" y="3346772"/>
            <a:ext cx="9025228" cy="5232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高赤方</a:t>
            </a:r>
            <a:r>
              <a:rPr lang="ja-JP" altLang="en-US" sz="2800" dirty="0" smtClean="0">
                <a:solidFill>
                  <a:srgbClr val="FF0000"/>
                </a:solidFill>
              </a:rPr>
              <a:t>偏移に対応するため、</a:t>
            </a:r>
            <a:r>
              <a:rPr lang="en-US" altLang="ja-JP" sz="2800" dirty="0" smtClean="0">
                <a:solidFill>
                  <a:srgbClr val="FF0000"/>
                </a:solidFill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</a:rPr>
              <a:t>線と近赤外線の融合が特徴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7654" y="2598003"/>
            <a:ext cx="8910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(4) </a:t>
            </a:r>
            <a:r>
              <a:rPr lang="ja-JP" altLang="en-US" sz="2400" dirty="0" smtClean="0"/>
              <a:t>大型</a:t>
            </a:r>
            <a:r>
              <a:rPr lang="ja-JP" altLang="en-US" sz="2400" dirty="0"/>
              <a:t>望遠鏡と協力して </a:t>
            </a:r>
            <a:r>
              <a:rPr lang="en-US" altLang="ja-JP" sz="2400" dirty="0"/>
              <a:t>z&gt;7 </a:t>
            </a:r>
            <a:r>
              <a:rPr lang="ja-JP" altLang="en-US" sz="2400" dirty="0"/>
              <a:t>の高分散スペクトルを</a:t>
            </a:r>
            <a:r>
              <a:rPr lang="ja-JP" altLang="en-US" sz="2400" dirty="0" smtClean="0"/>
              <a:t>取得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366" y="2101792"/>
            <a:ext cx="493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ここまでがミッションの範囲。その後、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16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89" y="432418"/>
            <a:ext cx="4616091" cy="34620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" y="385120"/>
            <a:ext cx="4608512" cy="34563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76056" y="116632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ピークフラックス分布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4482405"/>
            <a:ext cx="547246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 smtClean="0"/>
              <a:t>■ </a:t>
            </a:r>
            <a:r>
              <a:rPr lang="en-US" altLang="ja-JP" sz="2000" b="1" u="sng" dirty="0" smtClean="0"/>
              <a:t>high-z </a:t>
            </a:r>
            <a:r>
              <a:rPr lang="ja-JP" altLang="en-US" sz="2000" b="1" u="sng" dirty="0" smtClean="0"/>
              <a:t>で </a:t>
            </a:r>
            <a:r>
              <a:rPr lang="en-US" altLang="ja-JP" sz="2000" b="1" u="sng" dirty="0" smtClean="0"/>
              <a:t>T90 </a:t>
            </a:r>
            <a:r>
              <a:rPr lang="ja-JP" altLang="en-US" sz="2000" b="1" u="sng" dirty="0" smtClean="0"/>
              <a:t>の長いイベントが少ない</a:t>
            </a:r>
            <a:endParaRPr lang="en-US" altLang="ja-JP" sz="2000" b="1" u="sng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Time dilation </a:t>
            </a:r>
            <a:r>
              <a:rPr lang="ja-JP" altLang="en-US" dirty="0" smtClean="0"/>
              <a:t>の効果で必ず継続時間は長くなるはず</a:t>
            </a:r>
            <a:endParaRPr lang="en-US" altLang="ja-JP" dirty="0" smtClean="0"/>
          </a:p>
          <a:p>
            <a:r>
              <a:rPr kumimoji="1" lang="en-US" altLang="ja-JP" dirty="0" smtClean="0"/>
              <a:t>     </a:t>
            </a:r>
            <a:r>
              <a:rPr kumimoji="1" lang="ja-JP" altLang="en-US" dirty="0" smtClean="0"/>
              <a:t>バーストの明るい部分だけを観測している可能性</a:t>
            </a:r>
            <a:endParaRPr kumimoji="1" lang="en-US" altLang="ja-JP" sz="600" dirty="0" smtClean="0"/>
          </a:p>
          <a:p>
            <a:r>
              <a:rPr lang="ja-JP" altLang="en-US" sz="2000" b="1" u="sng" dirty="0" smtClean="0"/>
              <a:t>■</a:t>
            </a:r>
            <a:r>
              <a:rPr lang="ja-JP" altLang="en-US" sz="2000" b="1" u="sng" dirty="0"/>
              <a:t>カウントレートでのトリガーだけでは</a:t>
            </a:r>
            <a:r>
              <a:rPr lang="ja-JP" altLang="en-US" sz="2000" b="1" u="sng" dirty="0" smtClean="0"/>
              <a:t>厳しい</a:t>
            </a:r>
            <a:endParaRPr lang="en-US" altLang="ja-JP" sz="2000" b="1" u="sng" dirty="0" smtClean="0"/>
          </a:p>
          <a:p>
            <a:r>
              <a:rPr lang="ja-JP" altLang="en-US" dirty="0" smtClean="0"/>
              <a:t>     エネルギー</a:t>
            </a:r>
            <a:r>
              <a:rPr lang="ja-JP" altLang="en-US" dirty="0"/>
              <a:t>流入</a:t>
            </a:r>
            <a:r>
              <a:rPr lang="ja-JP" altLang="en-US" dirty="0" smtClean="0"/>
              <a:t>は十分ありそう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6192" y="3841884"/>
            <a:ext cx="43558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Missing High-Redshift GRBs?</a:t>
            </a:r>
            <a:endParaRPr kumimoji="1" lang="ja-JP" altLang="en-US" sz="28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541555" y="116632"/>
            <a:ext cx="4566949" cy="3717755"/>
            <a:chOff x="-2124744" y="328145"/>
            <a:chExt cx="4566949" cy="371775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4744" y="620688"/>
              <a:ext cx="4566949" cy="3425212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-2124744" y="328145"/>
              <a:ext cx="418576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　　　</a:t>
              </a:r>
              <a:r>
                <a:rPr lang="en-US" altLang="ja-JP" sz="2000" dirty="0" err="1" smtClean="0"/>
                <a:t>fluence</a:t>
              </a:r>
              <a:r>
                <a:rPr lang="ja-JP" altLang="en-US" sz="2000" dirty="0" smtClean="0"/>
                <a:t>　　　　　　　　　　　　　　　　</a:t>
              </a:r>
              <a:endParaRPr kumimoji="1" lang="ja-JP" altLang="en-US" sz="20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09260" y="148570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GRB</a:t>
            </a:r>
            <a:r>
              <a:rPr kumimoji="1" lang="ja-JP" altLang="en-US" sz="2000" dirty="0" smtClean="0"/>
              <a:t>の継続時間分布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6074132"/>
            <a:ext cx="81708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 数</a:t>
            </a:r>
            <a:r>
              <a:rPr lang="en-US" altLang="ja-JP" sz="3200" b="1" dirty="0" err="1">
                <a:solidFill>
                  <a:srgbClr val="FF0000"/>
                </a:solidFill>
              </a:rPr>
              <a:t>keV</a:t>
            </a:r>
            <a:r>
              <a:rPr lang="ja-JP" altLang="en-US" sz="3200" b="1" dirty="0">
                <a:solidFill>
                  <a:srgbClr val="FF0000"/>
                </a:solidFill>
              </a:rPr>
              <a:t>から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の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X 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線帯でイメージトリガーが重要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40172"/>
              </p:ext>
            </p:extLst>
          </p:nvPr>
        </p:nvGraphicFramePr>
        <p:xfrm>
          <a:off x="5724128" y="4005064"/>
          <a:ext cx="324036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57606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GRB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Epeak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090429B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42.1 +/- 5.6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090423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54 +/- 22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080913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121 (-39/+232)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050904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&gt; 150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6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4083710" y="189202"/>
            <a:ext cx="4745565" cy="3471588"/>
            <a:chOff x="3786875" y="1633368"/>
            <a:chExt cx="4745565" cy="3471588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86875" y="1633368"/>
              <a:ext cx="4745565" cy="3471588"/>
              <a:chOff x="1023938" y="833438"/>
              <a:chExt cx="7096125" cy="5191125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938" y="833438"/>
                <a:ext cx="7096125" cy="519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1907703" y="3573016"/>
                <a:ext cx="1499467" cy="55226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1</a:t>
                </a:r>
                <a:r>
                  <a:rPr lang="en-US" altLang="ja-JP" dirty="0" smtClean="0"/>
                  <a:t>-20 </a:t>
                </a:r>
                <a:r>
                  <a:rPr lang="en-US" altLang="ja-JP" dirty="0" err="1" smtClean="0"/>
                  <a:t>keV</a:t>
                </a:r>
                <a:endParaRPr kumimoji="1"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894511" y="2608783"/>
                <a:ext cx="1106505" cy="685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907703" y="2766255"/>
                <a:ext cx="1499467" cy="55226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4-20 </a:t>
                </a:r>
                <a:r>
                  <a:rPr lang="en-US" altLang="ja-JP" dirty="0" err="1" smtClean="0"/>
                  <a:t>keV</a:t>
                </a:r>
                <a:endParaRPr kumimoji="1" lang="ja-JP" altLang="en-US" dirty="0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7164288" y="3685500"/>
              <a:ext cx="107459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Swift-BAT</a:t>
              </a:r>
              <a:endParaRPr kumimoji="1"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592798" y="369530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検出器面積 </a:t>
            </a:r>
            <a:r>
              <a:rPr lang="en-US" altLang="ja-JP" dirty="0" smtClean="0"/>
              <a:t>1000cm</a:t>
            </a:r>
            <a:r>
              <a:rPr lang="en-US" altLang="ja-JP" baseline="30000" dirty="0" smtClean="0"/>
              <a:t>2</a:t>
            </a:r>
          </a:p>
          <a:p>
            <a:r>
              <a:rPr kumimoji="1" lang="en-US" altLang="ja-JP" dirty="0" smtClean="0"/>
              <a:t>Half coded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489512" y="2642198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検出器面積 </a:t>
            </a:r>
            <a:r>
              <a:rPr lang="en-US" altLang="ja-JP" dirty="0" smtClean="0"/>
              <a:t>5240cm</a:t>
            </a:r>
            <a:r>
              <a:rPr lang="en-US" altLang="ja-JP" baseline="30000" dirty="0" smtClean="0"/>
              <a:t>2</a:t>
            </a:r>
          </a:p>
          <a:p>
            <a:r>
              <a:rPr kumimoji="1" lang="en-US" altLang="ja-JP" dirty="0" smtClean="0"/>
              <a:t>Half coded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39481" y="291919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8σ</a:t>
            </a:r>
            <a:r>
              <a:rPr kumimoji="1" lang="ja-JP" altLang="en-US" dirty="0" smtClean="0"/>
              <a:t>検出を想定</a:t>
            </a:r>
            <a:endParaRPr kumimoji="1" lang="ja-JP" altLang="en-US" dirty="0"/>
          </a:p>
        </p:txBody>
      </p:sp>
      <p:pic>
        <p:nvPicPr>
          <p:cNvPr id="2050" name="Picture 2" descr="C:\Users\yonetoku\kaken\2013年度\基盤A\Resized\DSCF434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" y="3933056"/>
            <a:ext cx="3753518" cy="28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18" y="841811"/>
            <a:ext cx="3409883" cy="30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63943" y="207253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Pb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or W </a:t>
            </a:r>
          </a:p>
          <a:p>
            <a:r>
              <a:rPr kumimoji="1" lang="en-US" altLang="ja-JP" sz="1600" dirty="0" smtClean="0"/>
              <a:t>Coded mask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729570"/>
            <a:ext cx="195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Si: 1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20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CdTe</a:t>
            </a:r>
            <a:r>
              <a:rPr kumimoji="1" lang="en-US" altLang="ja-JP" dirty="0" smtClean="0"/>
              <a:t>: 4 </a:t>
            </a:r>
            <a:r>
              <a:rPr kumimoji="1" lang="ja-JP" altLang="en-US" dirty="0" smtClean="0"/>
              <a:t>～ 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7064" y="2882349"/>
            <a:ext cx="107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CdTe</a:t>
            </a:r>
            <a:r>
              <a:rPr kumimoji="1" lang="ja-JP" altLang="en-US" sz="1400" dirty="0" smtClean="0"/>
              <a:t>検出器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アレイ</a:t>
            </a:r>
            <a:endParaRPr kumimoji="1" lang="en-US" altLang="ja-JP" sz="14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405794" y="3500677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読み出し回路</a:t>
            </a:r>
            <a:endParaRPr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9512" y="169476"/>
            <a:ext cx="367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X</a:t>
            </a:r>
            <a:r>
              <a:rPr lang="ja-JP" altLang="en-US" sz="2800" dirty="0" smtClean="0"/>
              <a:t>線イメージング検出器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84231"/>
              </p:ext>
            </p:extLst>
          </p:nvPr>
        </p:nvGraphicFramePr>
        <p:xfrm>
          <a:off x="4007179" y="3695256"/>
          <a:ext cx="4907787" cy="3046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927"/>
                <a:gridCol w="3261860"/>
              </a:tblGrid>
              <a:tr h="308074"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線イメージング検出器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検出器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Si </a:t>
                      </a:r>
                      <a:r>
                        <a:rPr kumimoji="1" lang="ja-JP" altLang="en-US" sz="1600" dirty="0" smtClean="0"/>
                        <a:t>両面</a:t>
                      </a:r>
                      <a:r>
                        <a:rPr kumimoji="1" lang="ja-JP" altLang="en-US" sz="1600" dirty="0" smtClean="0"/>
                        <a:t>ストリップ</a:t>
                      </a:r>
                      <a:endParaRPr kumimoji="1" lang="en-US" altLang="ja-JP" sz="1600" dirty="0" smtClean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エネルギー帯域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～</a:t>
                      </a:r>
                      <a:r>
                        <a:rPr kumimoji="1" lang="en-US" altLang="ja-JP" sz="1600" dirty="0" smtClean="0"/>
                        <a:t>20 </a:t>
                      </a:r>
                      <a:r>
                        <a:rPr kumimoji="1" lang="en-US" altLang="ja-JP" sz="1600" dirty="0" err="1" smtClean="0"/>
                        <a:t>keV</a:t>
                      </a:r>
                      <a:r>
                        <a:rPr kumimoji="1" lang="en-US" altLang="ja-JP" sz="1600" dirty="0" smtClean="0"/>
                        <a:t> </a:t>
                      </a:r>
                      <a:r>
                        <a:rPr kumimoji="1" lang="en-US" altLang="ja-JP" sz="1600" baseline="0" dirty="0" smtClean="0"/>
                        <a:t> and/or 1</a:t>
                      </a:r>
                      <a:r>
                        <a:rPr kumimoji="1" lang="ja-JP" altLang="en-US" sz="1600" baseline="0" dirty="0" smtClean="0"/>
                        <a:t>～</a:t>
                      </a:r>
                      <a:r>
                        <a:rPr kumimoji="1" lang="en-US" altLang="ja-JP" sz="1600" dirty="0" smtClean="0"/>
                        <a:t>100keV </a:t>
                      </a:r>
                      <a:r>
                        <a:rPr kumimoji="1" lang="ja-JP" altLang="en-US" sz="1600" dirty="0" smtClean="0"/>
                        <a:t> 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検出器サイズ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0.5mm</a:t>
                      </a:r>
                      <a:r>
                        <a:rPr kumimoji="1" lang="ja-JP" altLang="en-US" sz="1600" dirty="0" smtClean="0"/>
                        <a:t>ピッチ </a:t>
                      </a:r>
                      <a:r>
                        <a:rPr kumimoji="1" lang="en-US" altLang="ja-JP" sz="1600" dirty="0" smtClean="0"/>
                        <a:t>coded mask</a:t>
                      </a:r>
                    </a:p>
                    <a:p>
                      <a:r>
                        <a:rPr kumimoji="1" lang="en-US" altLang="ja-JP" sz="1600" dirty="0" smtClean="0"/>
                        <a:t>45cm×45cm</a:t>
                      </a:r>
                      <a:r>
                        <a:rPr kumimoji="1" lang="ja-JP" altLang="en-US" sz="1600" dirty="0" smtClean="0"/>
                        <a:t>またはその半分を</a:t>
                      </a:r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台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有効面積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1000cm2 @10keV (Half Coded)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方向決定精度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11</a:t>
                      </a:r>
                      <a:r>
                        <a:rPr kumimoji="1" lang="ja-JP" altLang="en-US" sz="1600" dirty="0" smtClean="0"/>
                        <a:t>分角（幾何学的形状から）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分角（光子統計の重みづけ）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視野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約 </a:t>
                      </a:r>
                      <a:r>
                        <a:rPr kumimoji="1" lang="en-US" altLang="ja-JP" sz="1600" dirty="0" smtClean="0"/>
                        <a:t>2 </a:t>
                      </a:r>
                      <a:r>
                        <a:rPr kumimoji="1" lang="ja-JP" altLang="en-US" sz="1600" dirty="0" smtClean="0"/>
                        <a:t>ステラジアン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重量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 kg </a:t>
                      </a:r>
                      <a:r>
                        <a:rPr kumimoji="1" lang="ja-JP" altLang="en-US" sz="1600" dirty="0" smtClean="0"/>
                        <a:t>程度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55776" y="3933056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開発中の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r>
              <a:rPr lang="ja-JP" altLang="en-US" sz="1600" dirty="0" smtClean="0">
                <a:solidFill>
                  <a:schemeClr val="bg1"/>
                </a:solidFill>
              </a:rPr>
              <a:t>読み出し回路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5364088" y="1196752"/>
            <a:ext cx="3400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オフセットグレゴリアン光学系</a:t>
            </a:r>
            <a:endParaRPr kumimoji="1" lang="en-US" altLang="ja-JP" dirty="0" smtClean="0"/>
          </a:p>
          <a:p>
            <a:r>
              <a:rPr lang="ja-JP" altLang="en-US" dirty="0" smtClean="0"/>
              <a:t>・迷光を避け、広い視野を確保</a:t>
            </a:r>
            <a:endParaRPr lang="en-US" altLang="ja-JP" dirty="0" smtClean="0"/>
          </a:p>
          <a:p>
            <a:r>
              <a:rPr kumimoji="1" lang="ja-JP" altLang="en-US" dirty="0" smtClean="0"/>
              <a:t>・副鏡を熱輻射から守れる</a:t>
            </a:r>
            <a:endParaRPr kumimoji="1" lang="en-US" altLang="ja-JP" dirty="0" smtClean="0"/>
          </a:p>
          <a:p>
            <a:r>
              <a:rPr lang="ja-JP" altLang="en-US" dirty="0" smtClean="0"/>
              <a:t>・副鏡による有効面積のロスが小</a:t>
            </a:r>
            <a:endParaRPr kumimoji="1" lang="ja-JP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5" y="664383"/>
            <a:ext cx="52768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 cstate="print"/>
          <a:srcRect l="6250" t="51021" r="55467" b="10204"/>
          <a:stretch/>
        </p:blipFill>
        <p:spPr bwMode="auto">
          <a:xfrm>
            <a:off x="-20746" y="4509120"/>
            <a:ext cx="2654469" cy="2058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7" descr="primary_2001_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16" y="4522143"/>
            <a:ext cx="3078259" cy="1995257"/>
          </a:xfrm>
          <a:prstGeom prst="rect">
            <a:avLst/>
          </a:prstGeom>
          <a:noFill/>
          <a:extLst/>
        </p:spPr>
      </p:pic>
      <p:sp>
        <p:nvSpPr>
          <p:cNvPr id="7" name="テキスト ボックス 6"/>
          <p:cNvSpPr txBox="1"/>
          <p:nvPr/>
        </p:nvSpPr>
        <p:spPr>
          <a:xfrm>
            <a:off x="3851920" y="6156815"/>
            <a:ext cx="17187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AKARI</a:t>
            </a:r>
            <a:r>
              <a:rPr kumimoji="1" lang="ja-JP" altLang="en-US" sz="1600" dirty="0" smtClean="0"/>
              <a:t>衛星の主鏡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0920" y="6424707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1.7μm </a:t>
            </a:r>
            <a:r>
              <a:rPr kumimoji="1" lang="ja-JP" altLang="en-US" dirty="0" smtClean="0"/>
              <a:t>カットオフ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107504" y="476672"/>
            <a:ext cx="8856984" cy="3944258"/>
            <a:chOff x="107504" y="476672"/>
            <a:chExt cx="8856984" cy="3944258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107504" y="476672"/>
              <a:ext cx="8139868" cy="3944258"/>
              <a:chOff x="-10090" y="486032"/>
              <a:chExt cx="8139868" cy="3944258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512" y="486032"/>
                <a:ext cx="7950266" cy="3944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2555776" y="3717032"/>
                <a:ext cx="210346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dirty="0" smtClean="0"/>
                  <a:t>リッチークレチアン</a:t>
                </a:r>
                <a:r>
                  <a:rPr lang="ja-JP" altLang="en-US" sz="1400" dirty="0"/>
                  <a:t>反射</a:t>
                </a:r>
                <a:r>
                  <a:rPr lang="ja-JP" altLang="en-US" sz="1400" dirty="0" smtClean="0"/>
                  <a:t>系</a:t>
                </a:r>
                <a:endParaRPr lang="en-US" altLang="ja-JP" sz="1400" dirty="0" smtClean="0"/>
              </a:p>
              <a:p>
                <a:r>
                  <a:rPr kumimoji="1" lang="ja-JP" altLang="en-US" sz="1400" dirty="0" smtClean="0"/>
                  <a:t>口径 </a:t>
                </a:r>
                <a:r>
                  <a:rPr kumimoji="1" lang="en-US" altLang="ja-JP" sz="1400" dirty="0" smtClean="0"/>
                  <a:t>30cm</a:t>
                </a:r>
                <a:r>
                  <a:rPr kumimoji="1" lang="en-US" altLang="ja-JP" sz="1400" dirty="0" smtClean="0"/>
                  <a:t>, F15.5</a:t>
                </a:r>
                <a:endParaRPr kumimoji="1" lang="ja-JP" altLang="en-US" sz="14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-79821" y="1986563"/>
                <a:ext cx="401072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 smtClean="0"/>
                  <a:t>300</a:t>
                </a:r>
                <a:endParaRPr kumimoji="1" lang="ja-JP" altLang="en-US" sz="1100" dirty="0"/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8247372" y="692696"/>
              <a:ext cx="717116" cy="2376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49501"/>
              </p:ext>
            </p:extLst>
          </p:nvPr>
        </p:nvGraphicFramePr>
        <p:xfrm>
          <a:off x="5698588" y="3172500"/>
          <a:ext cx="3409916" cy="35337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7628"/>
                <a:gridCol w="2592288"/>
              </a:tblGrid>
              <a:tr h="308074"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可視光・近赤外線望遠鏡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口径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30cm</a:t>
                      </a:r>
                      <a:endParaRPr kumimoji="1" lang="en-US" altLang="ja-JP" sz="1600" dirty="0" smtClean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望遠鏡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リッチークレチアン</a:t>
                      </a:r>
                      <a:r>
                        <a:rPr kumimoji="1" lang="ja-JP" altLang="en-US" sz="1600" baseline="0" dirty="0"/>
                        <a:t> </a:t>
                      </a:r>
                      <a:r>
                        <a:rPr kumimoji="1" lang="ja-JP" altLang="en-US" sz="1600" baseline="0" dirty="0" smtClean="0"/>
                        <a:t>または</a:t>
                      </a:r>
                      <a:endParaRPr kumimoji="1" lang="en-US" altLang="ja-JP" sz="1600" baseline="0" dirty="0" smtClean="0"/>
                    </a:p>
                    <a:p>
                      <a:r>
                        <a:rPr kumimoji="1" lang="ja-JP" altLang="en-US" sz="1600" baseline="0" dirty="0" smtClean="0"/>
                        <a:t>オフセットグレゴリアン</a:t>
                      </a:r>
                      <a:endParaRPr kumimoji="1" lang="en-US" altLang="ja-JP" sz="1600" dirty="0" smtClean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全長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800mm </a:t>
                      </a:r>
                      <a:r>
                        <a:rPr kumimoji="1" lang="en-US" altLang="ja-JP" sz="1600" dirty="0" smtClean="0"/>
                        <a:t>(</a:t>
                      </a:r>
                      <a:r>
                        <a:rPr kumimoji="1" lang="ja-JP" altLang="en-US" sz="1600" dirty="0" smtClean="0"/>
                        <a:t>バッフル</a:t>
                      </a:r>
                      <a:r>
                        <a:rPr kumimoji="1" lang="ja-JP" altLang="en-US" sz="1600" dirty="0" smtClean="0"/>
                        <a:t>含む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en-US" altLang="ja-JP" sz="1600" dirty="0" smtClean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視野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17’ × 17’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波長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0.85 – 1.7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 (</a:t>
                      </a:r>
                      <a:r>
                        <a:rPr kumimoji="1" lang="ja-JP" altLang="en-US" sz="1600" dirty="0" smtClean="0"/>
                        <a:t>近赤外測光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  <a:p>
                      <a:r>
                        <a:rPr kumimoji="1" lang="en-US" altLang="ja-JP" sz="1600" dirty="0" smtClean="0"/>
                        <a:t>0.85 – 1.7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 (</a:t>
                      </a:r>
                      <a:r>
                        <a:rPr kumimoji="1" lang="ja-JP" altLang="en-US" sz="1600" dirty="0" smtClean="0"/>
                        <a:t>近赤外分光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  <a:p>
                      <a:r>
                        <a:rPr kumimoji="1" lang="en-US" altLang="ja-JP" sz="1600" dirty="0" smtClean="0"/>
                        <a:t>0.4 – 0.85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 (</a:t>
                      </a:r>
                      <a:r>
                        <a:rPr kumimoji="1" lang="ja-JP" altLang="en-US" sz="1600" dirty="0" smtClean="0"/>
                        <a:t>可視光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カメラ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HAWAII</a:t>
                      </a:r>
                      <a:r>
                        <a:rPr kumimoji="1" lang="en-US" altLang="ja-JP" sz="1600" baseline="0" dirty="0" smtClean="0"/>
                        <a:t>2-RG</a:t>
                      </a:r>
                      <a:endParaRPr kumimoji="1" lang="en-US" altLang="ja-JP" sz="1600" baseline="0" dirty="0" smtClean="0"/>
                    </a:p>
                    <a:p>
                      <a:r>
                        <a:rPr kumimoji="1" lang="ja-JP" altLang="en-US" sz="1600" baseline="0" dirty="0" smtClean="0"/>
                        <a:t>（近赤外線、可視光とも）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全重量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 kg </a:t>
                      </a:r>
                      <a:r>
                        <a:rPr kumimoji="1" lang="ja-JP" altLang="en-US" sz="1600" dirty="0" smtClean="0"/>
                        <a:t>程度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79512" y="169476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可視光・近赤外線望遠鏡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6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画面に合わせる (4:3)</PresentationFormat>
  <Paragraphs>243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金沢大学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yonetoku</dc:creator>
  <cp:lastModifiedBy>yonetoku</cp:lastModifiedBy>
  <cp:revision>1</cp:revision>
  <dcterms:created xsi:type="dcterms:W3CDTF">2013-05-27T10:37:19Z</dcterms:created>
  <dcterms:modified xsi:type="dcterms:W3CDTF">2013-05-27T10:37:53Z</dcterms:modified>
</cp:coreProperties>
</file>