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1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0B8FF-A25F-4F72-85D4-DBC5C5BC488A}" type="datetimeFigureOut">
              <a:rPr kumimoji="1" lang="ja-JP" altLang="en-US" smtClean="0"/>
              <a:t>2013/5/28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FDBE-6B31-4772-97D1-8EB47A6D8D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63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D8BB9-62A5-47AF-9CE4-7437C1182FC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45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D98F-3C58-4F1C-88E1-3096136AB62B}" type="datetimeFigureOut">
              <a:rPr kumimoji="1" lang="ja-JP" altLang="en-US" smtClean="0"/>
              <a:t>2013/5/28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B732-D448-4041-94A0-9DDF6CB0B8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63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D98F-3C58-4F1C-88E1-3096136AB62B}" type="datetimeFigureOut">
              <a:rPr kumimoji="1" lang="ja-JP" altLang="en-US" smtClean="0"/>
              <a:t>2013/5/28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B732-D448-4041-94A0-9DDF6CB0B8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2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D98F-3C58-4F1C-88E1-3096136AB62B}" type="datetimeFigureOut">
              <a:rPr kumimoji="1" lang="ja-JP" altLang="en-US" smtClean="0"/>
              <a:t>2013/5/28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B732-D448-4041-94A0-9DDF6CB0B8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50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D98F-3C58-4F1C-88E1-3096136AB62B}" type="datetimeFigureOut">
              <a:rPr kumimoji="1" lang="ja-JP" altLang="en-US" smtClean="0"/>
              <a:t>2013/5/28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B732-D448-4041-94A0-9DDF6CB0B8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21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D98F-3C58-4F1C-88E1-3096136AB62B}" type="datetimeFigureOut">
              <a:rPr kumimoji="1" lang="ja-JP" altLang="en-US" smtClean="0"/>
              <a:t>2013/5/28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B732-D448-4041-94A0-9DDF6CB0B8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28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D98F-3C58-4F1C-88E1-3096136AB62B}" type="datetimeFigureOut">
              <a:rPr kumimoji="1" lang="ja-JP" altLang="en-US" smtClean="0"/>
              <a:t>2013/5/28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B732-D448-4041-94A0-9DDF6CB0B8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27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D98F-3C58-4F1C-88E1-3096136AB62B}" type="datetimeFigureOut">
              <a:rPr kumimoji="1" lang="ja-JP" altLang="en-US" smtClean="0"/>
              <a:t>2013/5/28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B732-D448-4041-94A0-9DDF6CB0B8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34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D98F-3C58-4F1C-88E1-3096136AB62B}" type="datetimeFigureOut">
              <a:rPr kumimoji="1" lang="ja-JP" altLang="en-US" smtClean="0"/>
              <a:t>2013/5/28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B732-D448-4041-94A0-9DDF6CB0B8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15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D98F-3C58-4F1C-88E1-3096136AB62B}" type="datetimeFigureOut">
              <a:rPr kumimoji="1" lang="ja-JP" altLang="en-US" smtClean="0"/>
              <a:t>2013/5/28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B732-D448-4041-94A0-9DDF6CB0B8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22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D98F-3C58-4F1C-88E1-3096136AB62B}" type="datetimeFigureOut">
              <a:rPr kumimoji="1" lang="ja-JP" altLang="en-US" smtClean="0"/>
              <a:t>2013/5/28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B732-D448-4041-94A0-9DDF6CB0B8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88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D98F-3C58-4F1C-88E1-3096136AB62B}" type="datetimeFigureOut">
              <a:rPr kumimoji="1" lang="ja-JP" altLang="en-US" smtClean="0"/>
              <a:t>2013/5/28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B732-D448-4041-94A0-9DDF6CB0B8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64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DD98F-3C58-4F1C-88E1-3096136AB62B}" type="datetimeFigureOut">
              <a:rPr kumimoji="1" lang="ja-JP" altLang="en-US" smtClean="0"/>
              <a:t>2013/5/28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BB732-D448-4041-94A0-9DDF6CB0B8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38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07674" y="361687"/>
            <a:ext cx="8533105" cy="313932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en-US" altLang="ja-JP" sz="1200" dirty="0" smtClean="0"/>
          </a:p>
          <a:p>
            <a:pPr algn="ctr"/>
            <a:r>
              <a:rPr lang="ja-JP" altLang="en-US" sz="5400" dirty="0" smtClean="0"/>
              <a:t>  ガンマ</a:t>
            </a:r>
            <a:r>
              <a:rPr lang="ja-JP" altLang="en-US" sz="5400" dirty="0"/>
              <a:t>線バースト</a:t>
            </a:r>
            <a:r>
              <a:rPr lang="ja-JP" altLang="en-US" sz="5400" dirty="0" smtClean="0"/>
              <a:t>を用いた  </a:t>
            </a:r>
            <a:endParaRPr lang="en-US" altLang="ja-JP" sz="5400" dirty="0" smtClean="0"/>
          </a:p>
          <a:p>
            <a:pPr algn="ctr"/>
            <a:r>
              <a:rPr lang="ja-JP" altLang="en-US" sz="5400" dirty="0" smtClean="0"/>
              <a:t>初期宇宙探査計画</a:t>
            </a:r>
            <a:endParaRPr lang="en-US" altLang="ja-JP" sz="5400" dirty="0" smtClean="0"/>
          </a:p>
          <a:p>
            <a:pPr algn="ctr"/>
            <a:r>
              <a:rPr lang="en-US" altLang="ja-JP" sz="6600" dirty="0" err="1" smtClean="0"/>
              <a:t>HiZ</a:t>
            </a:r>
            <a:r>
              <a:rPr lang="en-US" altLang="ja-JP" sz="6600" dirty="0" smtClean="0"/>
              <a:t>-GUNDAM</a:t>
            </a:r>
            <a:endParaRPr lang="en-US" altLang="ja-JP" sz="3600" dirty="0" smtClean="0"/>
          </a:p>
          <a:p>
            <a:pPr algn="ctr"/>
            <a:endParaRPr lang="en-US" altLang="ja-JP" sz="12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71825" y="3732128"/>
            <a:ext cx="9324345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　  </a:t>
            </a:r>
            <a:r>
              <a:rPr lang="en-US" altLang="ja-JP" sz="3200" dirty="0" smtClean="0">
                <a:solidFill>
                  <a:srgbClr val="FF0000"/>
                </a:solidFill>
              </a:rPr>
              <a:t>Hi</a:t>
            </a:r>
            <a:r>
              <a:rPr lang="en-US" altLang="ja-JP" sz="2400" dirty="0" smtClean="0"/>
              <a:t>gh</a:t>
            </a:r>
            <a:r>
              <a:rPr lang="en-US" altLang="ja-JP" sz="2800" dirty="0" smtClean="0"/>
              <a:t>-</a:t>
            </a:r>
            <a:r>
              <a:rPr lang="en-US" altLang="ja-JP" sz="3200" dirty="0" smtClean="0">
                <a:solidFill>
                  <a:srgbClr val="FF0000"/>
                </a:solidFill>
              </a:rPr>
              <a:t>z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3200" dirty="0" smtClean="0">
                <a:solidFill>
                  <a:srgbClr val="FF0000"/>
                </a:solidFill>
              </a:rPr>
              <a:t>G</a:t>
            </a:r>
            <a:r>
              <a:rPr lang="en-US" altLang="ja-JP" sz="2400" dirty="0" smtClean="0"/>
              <a:t>amma-ray bursts  for </a:t>
            </a:r>
            <a:r>
              <a:rPr lang="en-US" altLang="ja-JP" sz="3200" dirty="0" smtClean="0">
                <a:solidFill>
                  <a:srgbClr val="FF0000"/>
                </a:solidFill>
              </a:rPr>
              <a:t>Un</a:t>
            </a:r>
            <a:r>
              <a:rPr lang="en-US" altLang="ja-JP" sz="2400" dirty="0" smtClean="0"/>
              <a:t>raveling the </a:t>
            </a:r>
            <a:r>
              <a:rPr lang="en-US" altLang="ja-JP" sz="3200" dirty="0" smtClean="0">
                <a:solidFill>
                  <a:srgbClr val="FF0000"/>
                </a:solidFill>
              </a:rPr>
              <a:t>D</a:t>
            </a:r>
            <a:r>
              <a:rPr lang="en-US" altLang="ja-JP" sz="2400" dirty="0" smtClean="0"/>
              <a:t>ark </a:t>
            </a:r>
            <a:r>
              <a:rPr lang="en-US" altLang="ja-JP" sz="3200" dirty="0" smtClean="0">
                <a:solidFill>
                  <a:srgbClr val="FF0000"/>
                </a:solidFill>
              </a:rPr>
              <a:t>A</a:t>
            </a:r>
            <a:r>
              <a:rPr lang="en-US" altLang="ja-JP" sz="2400" dirty="0" smtClean="0"/>
              <a:t>ges </a:t>
            </a:r>
            <a:r>
              <a:rPr lang="en-US" altLang="ja-JP" sz="3200" dirty="0" smtClean="0">
                <a:solidFill>
                  <a:srgbClr val="FF0000"/>
                </a:solidFill>
              </a:rPr>
              <a:t>M</a:t>
            </a:r>
            <a:r>
              <a:rPr lang="en-US" altLang="ja-JP" sz="2400" dirty="0" smtClean="0"/>
              <a:t>ission  </a:t>
            </a:r>
            <a:endParaRPr lang="en-US" altLang="ja-JP" sz="28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56833" y="4460919"/>
            <a:ext cx="6441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 err="1" smtClean="0"/>
              <a:t>HiZ</a:t>
            </a:r>
            <a:r>
              <a:rPr kumimoji="1" lang="en-US" altLang="ja-JP" sz="4400" dirty="0" smtClean="0"/>
              <a:t>-GUNDAM WG </a:t>
            </a:r>
            <a:r>
              <a:rPr kumimoji="1" lang="ja-JP" altLang="en-US" sz="4400" dirty="0" smtClean="0"/>
              <a:t>メンバー</a:t>
            </a:r>
            <a:endParaRPr kumimoji="1" lang="en-US" altLang="ja-JP" sz="4400" dirty="0" smtClean="0"/>
          </a:p>
          <a:p>
            <a:pPr algn="ctr"/>
            <a:r>
              <a:rPr lang="ja-JP" altLang="en-US" sz="2800" dirty="0" smtClean="0"/>
              <a:t>代表：米徳大輔（金沢大学）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638132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天文学・宇宙物理学中規模計画の展望</a:t>
            </a:r>
            <a:r>
              <a:rPr kumimoji="1" lang="ja-JP" altLang="en-US" dirty="0" smtClean="0"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kumimoji="1" lang="en-US" altLang="ja-JP" dirty="0" smtClean="0">
                <a:latin typeface="ＭＳ Ｐゴシック" pitchFamily="50" charset="-128"/>
                <a:ea typeface="ＭＳ Ｐゴシック" pitchFamily="50" charset="-128"/>
              </a:rPr>
              <a:t>@ </a:t>
            </a:r>
            <a:r>
              <a:rPr kumimoji="1" lang="ja-JP" altLang="en-US" dirty="0" smtClean="0">
                <a:latin typeface="ＭＳ Ｐゴシック" pitchFamily="50" charset="-128"/>
                <a:ea typeface="ＭＳ Ｐゴシック" pitchFamily="50" charset="-128"/>
              </a:rPr>
              <a:t>日本学術会議堂 </a:t>
            </a:r>
            <a:r>
              <a:rPr kumimoji="1" lang="en-US" altLang="ja-JP" dirty="0" smtClean="0">
                <a:latin typeface="ＭＳ Ｐゴシック" pitchFamily="50" charset="-128"/>
                <a:ea typeface="ＭＳ Ｐゴシック" pitchFamily="50" charset="-128"/>
              </a:rPr>
              <a:t>(2013/05/28-29)</a:t>
            </a:r>
            <a:endParaRPr kumimoji="1" lang="ja-JP" altLang="en-US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81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5658791" y="1248284"/>
            <a:ext cx="3400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オフセットグレゴリアン光学系</a:t>
            </a:r>
            <a:endParaRPr kumimoji="1" lang="en-US" altLang="ja-JP" dirty="0" smtClean="0"/>
          </a:p>
          <a:p>
            <a:r>
              <a:rPr lang="ja-JP" altLang="en-US" dirty="0" smtClean="0"/>
              <a:t>・迷光を避け、広い視野を確保</a:t>
            </a:r>
            <a:endParaRPr lang="en-US" altLang="ja-JP" dirty="0" smtClean="0"/>
          </a:p>
          <a:p>
            <a:r>
              <a:rPr kumimoji="1" lang="ja-JP" altLang="en-US" dirty="0" smtClean="0"/>
              <a:t>・副鏡を熱輻射から守れる</a:t>
            </a:r>
            <a:endParaRPr kumimoji="1" lang="en-US" altLang="ja-JP" dirty="0" smtClean="0"/>
          </a:p>
          <a:p>
            <a:r>
              <a:rPr lang="ja-JP" altLang="en-US" dirty="0" smtClean="0"/>
              <a:t>・副鏡による有効面積のロスが小</a:t>
            </a:r>
            <a:endParaRPr kumimoji="1" lang="ja-JP" alt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68" y="349950"/>
            <a:ext cx="52768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 cstate="print"/>
          <a:srcRect l="6250" t="51021" r="55467" b="10204"/>
          <a:stretch/>
        </p:blipFill>
        <p:spPr bwMode="auto">
          <a:xfrm>
            <a:off x="-20746" y="4509120"/>
            <a:ext cx="2654469" cy="2058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7" descr="primary_2001_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916" y="4522143"/>
            <a:ext cx="3078259" cy="1995257"/>
          </a:xfrm>
          <a:prstGeom prst="rect">
            <a:avLst/>
          </a:prstGeom>
          <a:noFill/>
          <a:extLst/>
        </p:spPr>
      </p:pic>
      <p:sp>
        <p:nvSpPr>
          <p:cNvPr id="7" name="テキスト ボックス 6"/>
          <p:cNvSpPr txBox="1"/>
          <p:nvPr/>
        </p:nvSpPr>
        <p:spPr>
          <a:xfrm>
            <a:off x="3851920" y="6156815"/>
            <a:ext cx="171874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AKARI</a:t>
            </a:r>
            <a:r>
              <a:rPr kumimoji="1" lang="ja-JP" altLang="en-US" sz="1600" dirty="0" smtClean="0"/>
              <a:t>衛星の主鏡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0920" y="6424707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1.7μm </a:t>
            </a:r>
            <a:r>
              <a:rPr kumimoji="1" lang="ja-JP" altLang="en-US" dirty="0" smtClean="0"/>
              <a:t>カットオフ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grpSp>
        <p:nvGrpSpPr>
          <p:cNvPr id="29" name="グループ化 28"/>
          <p:cNvGrpSpPr/>
          <p:nvPr/>
        </p:nvGrpSpPr>
        <p:grpSpPr>
          <a:xfrm>
            <a:off x="251520" y="260648"/>
            <a:ext cx="8784976" cy="3888432"/>
            <a:chOff x="-2412776" y="3068960"/>
            <a:chExt cx="8784976" cy="3888432"/>
          </a:xfrm>
        </p:grpSpPr>
        <p:sp>
          <p:nvSpPr>
            <p:cNvPr id="28" name="正方形/長方形 27"/>
            <p:cNvSpPr/>
            <p:nvPr/>
          </p:nvSpPr>
          <p:spPr>
            <a:xfrm>
              <a:off x="-2412776" y="3068960"/>
              <a:ext cx="8784976" cy="3888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" name="グループ化 26"/>
            <p:cNvGrpSpPr/>
            <p:nvPr/>
          </p:nvGrpSpPr>
          <p:grpSpPr>
            <a:xfrm>
              <a:off x="-2196752" y="3217262"/>
              <a:ext cx="7416824" cy="3564441"/>
              <a:chOff x="523638" y="224599"/>
              <a:chExt cx="7416824" cy="3564441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1275399" y="870930"/>
                <a:ext cx="6665063" cy="2918110"/>
                <a:chOff x="-44335" y="476672"/>
                <a:chExt cx="9008823" cy="3944258"/>
              </a:xfrm>
            </p:grpSpPr>
            <p:grpSp>
              <p:nvGrpSpPr>
                <p:cNvPr id="12" name="グループ化 11"/>
                <p:cNvGrpSpPr/>
                <p:nvPr/>
              </p:nvGrpSpPr>
              <p:grpSpPr>
                <a:xfrm>
                  <a:off x="-44335" y="476672"/>
                  <a:ext cx="8291707" cy="3944258"/>
                  <a:chOff x="-161929" y="486032"/>
                  <a:chExt cx="8291707" cy="3944258"/>
                </a:xfrm>
              </p:grpSpPr>
              <p:pic>
                <p:nvPicPr>
                  <p:cNvPr id="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79512" y="486032"/>
                    <a:ext cx="7950266" cy="39442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" name="テキスト ボックス 9"/>
                  <p:cNvSpPr txBox="1"/>
                  <p:nvPr/>
                </p:nvSpPr>
                <p:spPr>
                  <a:xfrm>
                    <a:off x="2347327" y="3717032"/>
                    <a:ext cx="2843140" cy="70720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sz="1400" dirty="0" smtClean="0"/>
                      <a:t>リッチークレチアン</a:t>
                    </a:r>
                    <a:r>
                      <a:rPr lang="ja-JP" altLang="en-US" sz="1400" dirty="0"/>
                      <a:t>反射</a:t>
                    </a:r>
                    <a:r>
                      <a:rPr lang="ja-JP" altLang="en-US" sz="1400" dirty="0" smtClean="0"/>
                      <a:t>系</a:t>
                    </a:r>
                    <a:endParaRPr lang="en-US" altLang="ja-JP" sz="1400" dirty="0" smtClean="0"/>
                  </a:p>
                  <a:p>
                    <a:r>
                      <a:rPr kumimoji="1" lang="ja-JP" altLang="en-US" sz="1400" dirty="0" smtClean="0"/>
                      <a:t>口径 </a:t>
                    </a:r>
                    <a:r>
                      <a:rPr kumimoji="1" lang="en-US" altLang="ja-JP" sz="1400" dirty="0" smtClean="0"/>
                      <a:t>30cm, F15.5</a:t>
                    </a:r>
                    <a:endParaRPr kumimoji="1" lang="ja-JP" altLang="en-US" sz="1400" dirty="0"/>
                  </a:p>
                </p:txBody>
              </p:sp>
              <p:sp>
                <p:nvSpPr>
                  <p:cNvPr id="11" name="テキスト ボックス 10"/>
                  <p:cNvSpPr txBox="1"/>
                  <p:nvPr/>
                </p:nvSpPr>
                <p:spPr>
                  <a:xfrm rot="16200000">
                    <a:off x="-263981" y="1866745"/>
                    <a:ext cx="620109" cy="41600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400" dirty="0" smtClean="0"/>
                      <a:t>300</a:t>
                    </a:r>
                    <a:endParaRPr kumimoji="1" lang="ja-JP" altLang="en-US" sz="1400" dirty="0"/>
                  </a:p>
                </p:txBody>
              </p:sp>
            </p:grpSp>
            <p:sp>
              <p:nvSpPr>
                <p:cNvPr id="17" name="正方形/長方形 16"/>
                <p:cNvSpPr/>
                <p:nvPr/>
              </p:nvSpPr>
              <p:spPr>
                <a:xfrm>
                  <a:off x="8247372" y="692696"/>
                  <a:ext cx="717116" cy="23762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3" name="直線コネクタ 12"/>
              <p:cNvCxnSpPr/>
              <p:nvPr/>
            </p:nvCxnSpPr>
            <p:spPr>
              <a:xfrm flipH="1" flipV="1">
                <a:off x="523638" y="332656"/>
                <a:ext cx="1519308" cy="6980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flipH="1">
                <a:off x="523638" y="2996953"/>
                <a:ext cx="1492310" cy="6514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/>
              <p:cNvCxnSpPr/>
              <p:nvPr/>
            </p:nvCxnSpPr>
            <p:spPr>
              <a:xfrm flipH="1">
                <a:off x="523638" y="3140968"/>
                <a:ext cx="149231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テキスト ボックス 24"/>
              <p:cNvSpPr txBox="1"/>
              <p:nvPr/>
            </p:nvSpPr>
            <p:spPr>
              <a:xfrm>
                <a:off x="1001931" y="2905199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300</a:t>
                </a:r>
                <a:endParaRPr kumimoji="1" lang="ja-JP" altLang="en-US" sz="1400" dirty="0"/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1540627" y="224599"/>
                <a:ext cx="16387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Aperture shade</a:t>
                </a:r>
              </a:p>
              <a:p>
                <a:r>
                  <a:rPr lang="en-US" altLang="ja-JP" dirty="0"/>
                  <a:t>(</a:t>
                </a:r>
                <a:r>
                  <a:rPr lang="ja-JP" altLang="en-US" dirty="0" smtClean="0"/>
                  <a:t>バッフル</a:t>
                </a:r>
                <a:r>
                  <a:rPr lang="en-US" altLang="ja-JP" dirty="0" smtClean="0"/>
                  <a:t>)</a:t>
                </a:r>
                <a:endParaRPr kumimoji="1" lang="ja-JP" altLang="en-US" dirty="0"/>
              </a:p>
            </p:txBody>
          </p:sp>
        </p:grpSp>
      </p:grpSp>
      <p:sp>
        <p:nvSpPr>
          <p:cNvPr id="6" name="テキスト ボックス 5"/>
          <p:cNvSpPr txBox="1"/>
          <p:nvPr/>
        </p:nvSpPr>
        <p:spPr>
          <a:xfrm>
            <a:off x="5009559" y="97468"/>
            <a:ext cx="395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可視光・近赤外線望遠鏡</a:t>
            </a:r>
            <a:endParaRPr kumimoji="1" lang="ja-JP" altLang="en-US" sz="2800" dirty="0"/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28937"/>
              </p:ext>
            </p:extLst>
          </p:nvPr>
        </p:nvGraphicFramePr>
        <p:xfrm>
          <a:off x="5698588" y="3523424"/>
          <a:ext cx="3409916" cy="32899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7628"/>
                <a:gridCol w="2592288"/>
              </a:tblGrid>
              <a:tr h="308074"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可視光・近赤外線望遠鏡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口径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30cm</a:t>
                      </a:r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望遠鏡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リッチークレチアン</a:t>
                      </a:r>
                      <a:r>
                        <a:rPr kumimoji="1" lang="ja-JP" altLang="en-US" sz="1600" baseline="0" dirty="0"/>
                        <a:t> </a:t>
                      </a:r>
                      <a:r>
                        <a:rPr kumimoji="1" lang="ja-JP" altLang="en-US" sz="1600" baseline="0" dirty="0" smtClean="0"/>
                        <a:t>または</a:t>
                      </a:r>
                      <a:endParaRPr kumimoji="1" lang="en-US" altLang="ja-JP" sz="1600" baseline="0" dirty="0" smtClean="0"/>
                    </a:p>
                    <a:p>
                      <a:r>
                        <a:rPr kumimoji="1" lang="ja-JP" altLang="en-US" sz="1600" baseline="0" dirty="0" smtClean="0"/>
                        <a:t>オフセットグレゴリアン</a:t>
                      </a:r>
                      <a:endParaRPr kumimoji="1" lang="en-US" altLang="ja-JP" sz="1600" dirty="0" smtClean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全長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800mm (</a:t>
                      </a:r>
                      <a:r>
                        <a:rPr kumimoji="1" lang="ja-JP" altLang="en-US" sz="1600" dirty="0" smtClean="0"/>
                        <a:t>バッフル含む</a:t>
                      </a:r>
                      <a:r>
                        <a:rPr kumimoji="1" lang="en-US" altLang="ja-JP" sz="1600" dirty="0" smtClean="0"/>
                        <a:t>)</a:t>
                      </a:r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視野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17’ × 17’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波長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0.85 – 1.7 </a:t>
                      </a:r>
                      <a:r>
                        <a:rPr kumimoji="1" lang="en-US" altLang="ja-JP" sz="1600" dirty="0" err="1" smtClean="0"/>
                        <a:t>μm</a:t>
                      </a:r>
                      <a:r>
                        <a:rPr kumimoji="1" lang="en-US" altLang="ja-JP" sz="1600" dirty="0" smtClean="0"/>
                        <a:t> (</a:t>
                      </a:r>
                      <a:r>
                        <a:rPr kumimoji="1" lang="ja-JP" altLang="en-US" sz="1600" dirty="0" smtClean="0"/>
                        <a:t>近</a:t>
                      </a:r>
                      <a:r>
                        <a:rPr kumimoji="1" lang="ja-JP" altLang="en-US" sz="1600" dirty="0" smtClean="0"/>
                        <a:t>赤外線</a:t>
                      </a:r>
                      <a:r>
                        <a:rPr kumimoji="1" lang="en-US" altLang="ja-JP" sz="1600" dirty="0" smtClean="0"/>
                        <a:t>)</a:t>
                      </a:r>
                      <a:endParaRPr kumimoji="1" lang="en-US" altLang="ja-JP" sz="1600" dirty="0" smtClean="0"/>
                    </a:p>
                    <a:p>
                      <a:r>
                        <a:rPr kumimoji="1" lang="en-US" altLang="ja-JP" sz="1600" dirty="0" smtClean="0"/>
                        <a:t>0.4 </a:t>
                      </a:r>
                      <a:r>
                        <a:rPr kumimoji="1" lang="en-US" altLang="ja-JP" sz="1600" dirty="0" smtClean="0"/>
                        <a:t>– 0.85 </a:t>
                      </a:r>
                      <a:r>
                        <a:rPr kumimoji="1" lang="en-US" altLang="ja-JP" sz="1600" dirty="0" err="1" smtClean="0"/>
                        <a:t>μm</a:t>
                      </a:r>
                      <a:r>
                        <a:rPr kumimoji="1" lang="en-US" altLang="ja-JP" sz="1600" dirty="0" smtClean="0"/>
                        <a:t> (</a:t>
                      </a:r>
                      <a:r>
                        <a:rPr kumimoji="1" lang="ja-JP" altLang="en-US" sz="1600" dirty="0" smtClean="0"/>
                        <a:t>可視光</a:t>
                      </a:r>
                      <a:r>
                        <a:rPr kumimoji="1" lang="en-US" altLang="ja-JP" sz="1600" dirty="0" smtClean="0"/>
                        <a:t>)</a:t>
                      </a:r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カメラ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HAWAII</a:t>
                      </a:r>
                      <a:r>
                        <a:rPr kumimoji="1" lang="en-US" altLang="ja-JP" sz="1600" baseline="0" dirty="0" smtClean="0"/>
                        <a:t>2-RG</a:t>
                      </a:r>
                    </a:p>
                    <a:p>
                      <a:r>
                        <a:rPr kumimoji="1" lang="ja-JP" altLang="en-US" sz="1600" baseline="0" dirty="0" smtClean="0"/>
                        <a:t>（近赤外線、可視光とも）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全重量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50 kg </a:t>
                      </a:r>
                      <a:r>
                        <a:rPr kumimoji="1" lang="ja-JP" altLang="en-US" sz="1600" dirty="0" smtClean="0"/>
                        <a:t>程度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04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457"/>
            <a:ext cx="8812766" cy="66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1600" y="251937"/>
            <a:ext cx="586570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z = 7 </a:t>
            </a:r>
            <a:r>
              <a:rPr kumimoji="1" lang="ja-JP" altLang="en-US" sz="3200" dirty="0" smtClean="0"/>
              <a:t>で発生した </a:t>
            </a:r>
            <a:r>
              <a:rPr kumimoji="1" lang="en-US" altLang="ja-JP" sz="3200" dirty="0" smtClean="0"/>
              <a:t>GRB </a:t>
            </a:r>
            <a:r>
              <a:rPr kumimoji="1" lang="ja-JP" altLang="en-US" sz="3200" dirty="0" smtClean="0"/>
              <a:t>の予想等級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82174" y="4917418"/>
            <a:ext cx="161717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HiZ</a:t>
            </a:r>
            <a:r>
              <a:rPr kumimoji="1" lang="en-US" altLang="ja-JP" sz="2000" dirty="0" smtClean="0"/>
              <a:t>-GUNDAM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73214" y="4917418"/>
            <a:ext cx="146706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dirty="0" smtClean="0"/>
              <a:t>大型</a:t>
            </a:r>
            <a:r>
              <a:rPr lang="ja-JP" altLang="en-US" sz="2000" dirty="0"/>
              <a:t>望遠鏡</a:t>
            </a:r>
            <a:endParaRPr kumimoji="1" lang="ja-JP" altLang="en-US" sz="2000" dirty="0"/>
          </a:p>
        </p:txBody>
      </p:sp>
      <p:sp>
        <p:nvSpPr>
          <p:cNvPr id="7" name="下カーブ矢印 6"/>
          <p:cNvSpPr/>
          <p:nvPr/>
        </p:nvSpPr>
        <p:spPr>
          <a:xfrm>
            <a:off x="2651534" y="4422306"/>
            <a:ext cx="1440160" cy="432048"/>
          </a:xfrm>
          <a:prstGeom prst="curvedDownArrow">
            <a:avLst>
              <a:gd name="adj1" fmla="val 46552"/>
              <a:gd name="adj2" fmla="val 94139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84375" y="4453838"/>
            <a:ext cx="5437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連</a:t>
            </a:r>
            <a:endParaRPr lang="en-US" altLang="ja-JP" sz="2800" dirty="0" smtClean="0"/>
          </a:p>
          <a:p>
            <a:r>
              <a:rPr lang="ja-JP" altLang="en-US" sz="2800" dirty="0" smtClean="0"/>
              <a:t>携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2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3270" y="116632"/>
            <a:ext cx="7617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GRB</a:t>
            </a:r>
            <a:r>
              <a:rPr lang="ja-JP" altLang="en-US" sz="3200" dirty="0" smtClean="0"/>
              <a:t>待機</a:t>
            </a:r>
            <a:r>
              <a:rPr lang="ja-JP" altLang="en-US" sz="3200" dirty="0"/>
              <a:t>時</a:t>
            </a:r>
            <a:r>
              <a:rPr kumimoji="1" lang="ja-JP" altLang="en-US" sz="3200" dirty="0" smtClean="0"/>
              <a:t>の</a:t>
            </a:r>
            <a:r>
              <a:rPr kumimoji="1" lang="ja-JP" altLang="en-US" sz="3200" dirty="0" smtClean="0"/>
              <a:t>観測</a:t>
            </a:r>
            <a:r>
              <a:rPr lang="ja-JP" altLang="en-US" sz="3200" dirty="0" smtClean="0"/>
              <a:t>例 </a:t>
            </a:r>
            <a:r>
              <a:rPr lang="en-US" altLang="ja-JP" sz="2400" dirty="0" smtClean="0"/>
              <a:t>(GRB </a:t>
            </a:r>
            <a:r>
              <a:rPr lang="ja-JP" altLang="en-US" sz="2400" dirty="0" smtClean="0"/>
              <a:t>の観測は 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日に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度</a:t>
            </a:r>
            <a:r>
              <a:rPr lang="en-US" altLang="ja-JP" sz="2400" dirty="0" smtClean="0"/>
              <a:t>)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150" y="4306916"/>
            <a:ext cx="46682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■ </a:t>
            </a:r>
            <a:r>
              <a:rPr lang="ja-JP" altLang="en-US" sz="2400" dirty="0"/>
              <a:t>通常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GRB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年間約</a:t>
            </a:r>
            <a:r>
              <a:rPr lang="en-US" altLang="ja-JP" sz="2400" dirty="0" smtClean="0"/>
              <a:t>100</a:t>
            </a:r>
            <a:r>
              <a:rPr lang="ja-JP" altLang="en-US" sz="2400" dirty="0" smtClean="0"/>
              <a:t>イベント</a:t>
            </a:r>
            <a:r>
              <a:rPr lang="en-US" altLang="ja-JP" sz="2400" dirty="0" smtClean="0"/>
              <a:t>)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■ </a:t>
            </a:r>
            <a:r>
              <a:rPr kumimoji="1" lang="en-US" altLang="ja-JP" sz="2400" dirty="0" smtClean="0"/>
              <a:t>X-ray flash (GRB</a:t>
            </a:r>
            <a:r>
              <a:rPr kumimoji="1" lang="ja-JP" altLang="en-US" sz="2400" dirty="0" smtClean="0"/>
              <a:t>と類似した現象</a:t>
            </a:r>
            <a:r>
              <a:rPr kumimoji="1" lang="en-US" altLang="ja-JP" sz="2400" dirty="0" smtClean="0"/>
              <a:t>)</a:t>
            </a:r>
          </a:p>
          <a:p>
            <a:r>
              <a:rPr lang="ja-JP" altLang="en-US" sz="2400" dirty="0" smtClean="0"/>
              <a:t>■ 近傍の</a:t>
            </a:r>
            <a:r>
              <a:rPr lang="en-US" altLang="ja-JP" sz="2400" dirty="0" smtClean="0"/>
              <a:t>short GRB 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 (</a:t>
            </a:r>
            <a:r>
              <a:rPr kumimoji="1" lang="ja-JP" altLang="en-US" sz="2400" dirty="0" smtClean="0"/>
              <a:t>重力波との同期観測</a:t>
            </a:r>
            <a:r>
              <a:rPr kumimoji="1" lang="en-US" altLang="ja-JP" sz="2400" dirty="0" smtClean="0"/>
              <a:t>)</a:t>
            </a:r>
          </a:p>
          <a:p>
            <a:r>
              <a:rPr lang="ja-JP" altLang="en-US" sz="2400" dirty="0" smtClean="0"/>
              <a:t>■ </a:t>
            </a:r>
            <a:r>
              <a:rPr lang="en-US" altLang="ja-JP" sz="2400" dirty="0" smtClean="0"/>
              <a:t>optically dark GRB </a:t>
            </a:r>
            <a:r>
              <a:rPr lang="ja-JP" altLang="en-US" sz="2400" dirty="0" smtClean="0"/>
              <a:t>とダスト吸収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■ </a:t>
            </a:r>
            <a:r>
              <a:rPr kumimoji="1" lang="en-US" altLang="ja-JP" sz="2400" dirty="0" smtClean="0"/>
              <a:t>ultra long GRB </a:t>
            </a:r>
            <a:r>
              <a:rPr kumimoji="1" lang="ja-JP" altLang="en-US" sz="2400" dirty="0" smtClean="0"/>
              <a:t>や </a:t>
            </a:r>
            <a:r>
              <a:rPr kumimoji="1" lang="en-US" altLang="ja-JP" sz="2400" dirty="0" smtClean="0"/>
              <a:t>pop-III GRB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2214" y="76470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近</a:t>
            </a:r>
            <a:r>
              <a:rPr lang="ja-JP" altLang="en-US" sz="2800" dirty="0" smtClean="0">
                <a:solidFill>
                  <a:srgbClr val="FF0000"/>
                </a:solidFill>
              </a:rPr>
              <a:t>赤外線</a:t>
            </a:r>
            <a:r>
              <a:rPr lang="ja-JP" altLang="en-US" sz="2800" dirty="0">
                <a:solidFill>
                  <a:srgbClr val="FF0000"/>
                </a:solidFill>
              </a:rPr>
              <a:t>望遠鏡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2214" y="1340768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/>
              <a:t>■ 赤外線背景放射の揺らぎ</a:t>
            </a:r>
            <a:endParaRPr kumimoji="1" lang="en-US" altLang="ja-JP" sz="2400" b="1" dirty="0" smtClean="0"/>
          </a:p>
        </p:txBody>
      </p:sp>
      <p:pic>
        <p:nvPicPr>
          <p:cNvPr id="8194" name="Picture 2" descr="http://www.ir.isas.jaxa.jp/AKARI/Outreach/results/PR111021/fi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2" y="2060848"/>
            <a:ext cx="44970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90181" y="1763524"/>
            <a:ext cx="281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初代星の星形成率と直結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93083" y="1340768"/>
            <a:ext cx="41520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■ 近赤外線の広域カタログ</a:t>
            </a:r>
            <a:endParaRPr lang="en-US" altLang="ja-JP" sz="2400" b="1" dirty="0" smtClean="0"/>
          </a:p>
          <a:p>
            <a:r>
              <a:rPr lang="en-US" altLang="ja-JP" sz="2400" b="1" dirty="0"/>
              <a:t> </a:t>
            </a:r>
            <a:r>
              <a:rPr lang="en-US" altLang="ja-JP" sz="2400" b="1" dirty="0" smtClean="0"/>
              <a:t>     (2MASS </a:t>
            </a:r>
            <a:r>
              <a:rPr lang="ja-JP" altLang="en-US" sz="2400" b="1" dirty="0" smtClean="0"/>
              <a:t>を超える限界等級</a:t>
            </a:r>
            <a:r>
              <a:rPr lang="en-US" altLang="ja-JP" sz="2400" b="1" dirty="0" smtClean="0"/>
              <a:t>)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■ </a:t>
            </a:r>
            <a:r>
              <a:rPr lang="ja-JP" altLang="en-US" sz="2400" b="1" dirty="0"/>
              <a:t>高赤方偏移</a:t>
            </a:r>
            <a:r>
              <a:rPr lang="en-US" altLang="ja-JP" sz="2400" b="1" dirty="0" smtClean="0"/>
              <a:t>QSO</a:t>
            </a:r>
            <a:r>
              <a:rPr lang="ja-JP" altLang="en-US" sz="2400" b="1" dirty="0" smtClean="0"/>
              <a:t>の探査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■ 系外惑星のトランジット観測</a:t>
            </a:r>
            <a:endParaRPr lang="en-US" altLang="ja-JP" sz="2400" b="1" dirty="0" smtClean="0"/>
          </a:p>
          <a:p>
            <a:r>
              <a:rPr lang="ja-JP" altLang="en-US" sz="2400" b="1" dirty="0" smtClean="0"/>
              <a:t>■ 変動天体のモニター観測</a:t>
            </a:r>
            <a:endParaRPr lang="en-US" altLang="ja-JP" sz="2400" b="1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3042" y="3837816"/>
            <a:ext cx="3661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広</a:t>
            </a:r>
            <a:r>
              <a:rPr lang="ja-JP" altLang="en-US" sz="2800" dirty="0" smtClean="0">
                <a:solidFill>
                  <a:srgbClr val="FF0000"/>
                </a:solidFill>
              </a:rPr>
              <a:t>視野</a:t>
            </a:r>
            <a:r>
              <a:rPr lang="en-US" altLang="ja-JP" sz="2800" dirty="0" smtClean="0">
                <a:solidFill>
                  <a:srgbClr val="FF0000"/>
                </a:solidFill>
              </a:rPr>
              <a:t>X</a:t>
            </a:r>
            <a:r>
              <a:rPr lang="ja-JP" altLang="en-US" sz="2800" dirty="0" smtClean="0">
                <a:solidFill>
                  <a:srgbClr val="FF0000"/>
                </a:solidFill>
              </a:rPr>
              <a:t>線イメージャー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605654" y="42976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400" dirty="0"/>
              <a:t>■ 超新星爆発の </a:t>
            </a:r>
            <a:r>
              <a:rPr lang="en-US" altLang="ja-JP" sz="2400" dirty="0"/>
              <a:t>shock break-out</a:t>
            </a:r>
          </a:p>
          <a:p>
            <a:r>
              <a:rPr lang="ja-JP" altLang="en-US" sz="2400" dirty="0"/>
              <a:t>■ 銀河中心</a:t>
            </a:r>
            <a:r>
              <a:rPr lang="en-US" altLang="ja-JP" sz="2400" dirty="0"/>
              <a:t>BH</a:t>
            </a:r>
            <a:r>
              <a:rPr lang="ja-JP" altLang="en-US" sz="2400" dirty="0"/>
              <a:t>に落ち込むときの</a:t>
            </a:r>
            <a:endParaRPr lang="en-US" altLang="ja-JP" sz="2400" dirty="0"/>
          </a:p>
          <a:p>
            <a:r>
              <a:rPr lang="ja-JP" altLang="en-US" sz="2400" dirty="0"/>
              <a:t>　　</a:t>
            </a:r>
            <a:r>
              <a:rPr lang="en-US" altLang="ja-JP" sz="2400" dirty="0"/>
              <a:t>tidal disruption </a:t>
            </a:r>
            <a:r>
              <a:rPr lang="ja-JP" altLang="en-US" sz="2400" dirty="0"/>
              <a:t>に伴う </a:t>
            </a:r>
            <a:r>
              <a:rPr lang="en-US" altLang="ja-JP" sz="2400" dirty="0"/>
              <a:t>X </a:t>
            </a:r>
            <a:r>
              <a:rPr lang="ja-JP" altLang="en-US" sz="2400" dirty="0"/>
              <a:t>線放射</a:t>
            </a:r>
            <a:endParaRPr lang="en-US" altLang="ja-JP" sz="2400" dirty="0"/>
          </a:p>
          <a:p>
            <a:r>
              <a:rPr lang="ja-JP" altLang="en-US" sz="2400" dirty="0"/>
              <a:t>■ </a:t>
            </a:r>
            <a:r>
              <a:rPr lang="en-US" altLang="ja-JP" sz="2400" dirty="0"/>
              <a:t>Supergiant fast X-ray transient</a:t>
            </a:r>
          </a:p>
          <a:p>
            <a:r>
              <a:rPr lang="en-US" altLang="ja-JP" sz="2400" dirty="0"/>
              <a:t>      High-mass + NS </a:t>
            </a:r>
            <a:r>
              <a:rPr lang="ja-JP" altLang="en-US" sz="2400" dirty="0"/>
              <a:t>のバイナリ</a:t>
            </a:r>
            <a:endParaRPr lang="en-US" altLang="ja-JP" sz="2400" dirty="0"/>
          </a:p>
          <a:p>
            <a:r>
              <a:rPr lang="ja-JP" altLang="en-US" sz="2400" dirty="0"/>
              <a:t>■ 明るい変動天体の</a:t>
            </a:r>
            <a:r>
              <a:rPr lang="en-US" altLang="ja-JP" sz="2400" dirty="0"/>
              <a:t>X</a:t>
            </a:r>
            <a:r>
              <a:rPr lang="ja-JP" altLang="en-US" sz="2400" dirty="0" smtClean="0"/>
              <a:t>線モニター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85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16632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/>
              <a:t>まとめ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9764" y="951106"/>
            <a:ext cx="920476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■ </a:t>
            </a:r>
            <a:r>
              <a:rPr kumimoji="1" lang="en-US" altLang="ja-JP" sz="2800" dirty="0" smtClean="0"/>
              <a:t>GRB </a:t>
            </a:r>
            <a:r>
              <a:rPr kumimoji="1" lang="ja-JP" altLang="en-US" sz="2800" dirty="0" smtClean="0"/>
              <a:t>初期宇宙探査計画 </a:t>
            </a:r>
            <a:r>
              <a:rPr kumimoji="1" lang="en-US" altLang="ja-JP" sz="2800" dirty="0" err="1" smtClean="0"/>
              <a:t>HiZ</a:t>
            </a:r>
            <a:r>
              <a:rPr kumimoji="1" lang="en-US" altLang="ja-JP" sz="2800" dirty="0" smtClean="0"/>
              <a:t>-GUNDAM </a:t>
            </a:r>
            <a:r>
              <a:rPr kumimoji="1" lang="ja-JP" altLang="en-US" sz="2800" dirty="0" smtClean="0"/>
              <a:t>を検討している</a:t>
            </a:r>
            <a:endParaRPr kumimoji="1" lang="en-US" altLang="ja-JP" sz="2800" dirty="0" smtClean="0"/>
          </a:p>
          <a:p>
            <a:endParaRPr lang="en-US" altLang="ja-JP" sz="1000" dirty="0"/>
          </a:p>
          <a:p>
            <a:r>
              <a:rPr kumimoji="1" lang="ja-JP" altLang="en-US" sz="2800" dirty="0" smtClean="0"/>
              <a:t>■ 独自性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・</a:t>
            </a:r>
            <a:r>
              <a:rPr lang="en-US" altLang="ja-JP" sz="2800" dirty="0" smtClean="0"/>
              <a:t>X</a:t>
            </a:r>
            <a:r>
              <a:rPr lang="ja-JP" altLang="en-US" sz="2800" dirty="0"/>
              <a:t>線ミッションの中</a:t>
            </a:r>
            <a:r>
              <a:rPr lang="ja-JP" altLang="en-US" sz="2800" dirty="0" smtClean="0"/>
              <a:t>で唯一、初期</a:t>
            </a:r>
            <a:r>
              <a:rPr lang="ja-JP" altLang="en-US" sz="2800" dirty="0"/>
              <a:t>宇宙に焦点を</a:t>
            </a:r>
            <a:r>
              <a:rPr lang="ja-JP" altLang="en-US" sz="2800" dirty="0" smtClean="0"/>
              <a:t>当てている</a:t>
            </a:r>
            <a:endParaRPr lang="en-US" altLang="ja-JP" sz="2800" dirty="0"/>
          </a:p>
          <a:p>
            <a:r>
              <a:rPr kumimoji="1" lang="ja-JP" altLang="en-US" sz="2800" dirty="0" smtClean="0"/>
              <a:t>　・</a:t>
            </a:r>
            <a:r>
              <a:rPr kumimoji="1" lang="en-US" altLang="ja-JP" sz="2800" dirty="0" smtClean="0"/>
              <a:t>GRB </a:t>
            </a:r>
            <a:r>
              <a:rPr kumimoji="1" lang="ja-JP" altLang="en-US" sz="2800" dirty="0" smtClean="0"/>
              <a:t>はＸ線・ガンマ線でなくては発見できない</a:t>
            </a:r>
            <a:endParaRPr kumimoji="1" lang="en-US" altLang="ja-JP" sz="2800" dirty="0" smtClean="0"/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</a:t>
            </a:r>
            <a:r>
              <a:rPr lang="ja-JP" altLang="en-US" sz="2800" dirty="0" smtClean="0"/>
              <a:t>・</a:t>
            </a:r>
            <a:r>
              <a:rPr lang="en-US" altLang="ja-JP" sz="2800" dirty="0" err="1" smtClean="0"/>
              <a:t>Astro</a:t>
            </a:r>
            <a:r>
              <a:rPr lang="en-US" altLang="ja-JP" sz="2800" dirty="0" smtClean="0"/>
              <a:t>-H</a:t>
            </a:r>
            <a:r>
              <a:rPr lang="ja-JP" altLang="en-US" sz="2800" dirty="0" smtClean="0"/>
              <a:t>や次期Ｘ線大型計画と共存できる研究組織</a:t>
            </a:r>
            <a:endParaRPr lang="en-US" altLang="ja-JP" sz="2800" dirty="0" smtClean="0"/>
          </a:p>
          <a:p>
            <a:endParaRPr lang="en-US" altLang="ja-JP" sz="1000" dirty="0"/>
          </a:p>
          <a:p>
            <a:r>
              <a:rPr kumimoji="1" lang="ja-JP" altLang="en-US" sz="2800" dirty="0" smtClean="0"/>
              <a:t>■ 協調性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・</a:t>
            </a:r>
            <a:r>
              <a:rPr kumimoji="1" lang="ja-JP" altLang="en-US" sz="2800" dirty="0" smtClean="0"/>
              <a:t>光赤外線・サブミリ波観測と同調した初期宇宙探査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・</a:t>
            </a:r>
            <a:r>
              <a:rPr lang="en-US" altLang="ja-JP" sz="2800" dirty="0" smtClean="0"/>
              <a:t>KAGRA, TA, </a:t>
            </a:r>
            <a:r>
              <a:rPr lang="en-US" altLang="ja-JP" sz="2800" dirty="0" err="1" smtClean="0"/>
              <a:t>IceCube</a:t>
            </a:r>
            <a:r>
              <a:rPr lang="en-US" altLang="ja-JP" sz="2800" dirty="0" smtClean="0"/>
              <a:t>, CTA </a:t>
            </a:r>
            <a:r>
              <a:rPr lang="ja-JP" altLang="en-US" sz="2800" dirty="0" err="1" smtClean="0"/>
              <a:t>へも</a:t>
            </a:r>
            <a:r>
              <a:rPr lang="ja-JP" altLang="en-US" sz="2800" dirty="0" smtClean="0"/>
              <a:t>アラートを発信</a:t>
            </a:r>
            <a:endParaRPr lang="en-US" altLang="ja-JP" sz="2800" dirty="0" smtClean="0"/>
          </a:p>
          <a:p>
            <a:r>
              <a:rPr kumimoji="1" lang="en-US" altLang="ja-JP" sz="2800" dirty="0"/>
              <a:t> </a:t>
            </a:r>
            <a:r>
              <a:rPr kumimoji="1" lang="en-US" altLang="ja-JP" sz="2800" dirty="0" smtClean="0"/>
              <a:t>  </a:t>
            </a:r>
            <a:r>
              <a:rPr kumimoji="1" lang="ja-JP" altLang="en-US" sz="2800" dirty="0" smtClean="0"/>
              <a:t>　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マルチメッセンジャー天文学</a:t>
            </a:r>
            <a:r>
              <a:rPr kumimoji="1" lang="en-US" altLang="ja-JP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334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05526" y="2420888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dirty="0" smtClean="0"/>
              <a:t>補足資料</a:t>
            </a:r>
            <a:endParaRPr kumimoji="1" lang="ja-JP" altLang="en-US" sz="8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grpSp>
        <p:nvGrpSpPr>
          <p:cNvPr id="50" name="グループ化 49"/>
          <p:cNvGrpSpPr/>
          <p:nvPr/>
        </p:nvGrpSpPr>
        <p:grpSpPr>
          <a:xfrm>
            <a:off x="251520" y="745088"/>
            <a:ext cx="4016294" cy="4698454"/>
            <a:chOff x="4690081" y="-675456"/>
            <a:chExt cx="4453919" cy="5210409"/>
          </a:xfrm>
        </p:grpSpPr>
        <p:grpSp>
          <p:nvGrpSpPr>
            <p:cNvPr id="46" name="グループ化 45"/>
            <p:cNvGrpSpPr/>
            <p:nvPr/>
          </p:nvGrpSpPr>
          <p:grpSpPr>
            <a:xfrm>
              <a:off x="4690081" y="-675456"/>
              <a:ext cx="4453919" cy="5210409"/>
              <a:chOff x="4690081" y="1152971"/>
              <a:chExt cx="4453919" cy="5210409"/>
            </a:xfrm>
          </p:grpSpPr>
          <p:pic>
            <p:nvPicPr>
              <p:cNvPr id="3" name="図 2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0081" y="1152971"/>
                <a:ext cx="4453919" cy="5012333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3" name="グループ化 22"/>
              <p:cNvGrpSpPr/>
              <p:nvPr/>
            </p:nvGrpSpPr>
            <p:grpSpPr>
              <a:xfrm>
                <a:off x="4723450" y="2099814"/>
                <a:ext cx="4396929" cy="4263566"/>
                <a:chOff x="4723450" y="2099814"/>
                <a:chExt cx="4396929" cy="4263566"/>
              </a:xfrm>
            </p:grpSpPr>
            <p:sp>
              <p:nvSpPr>
                <p:cNvPr id="4" name="テキスト ボックス 3"/>
                <p:cNvSpPr txBox="1"/>
                <p:nvPr/>
              </p:nvSpPr>
              <p:spPr>
                <a:xfrm>
                  <a:off x="5148064" y="2099814"/>
                  <a:ext cx="301686" cy="36933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6</a:t>
                  </a:r>
                  <a:endParaRPr kumimoji="1" lang="ja-JP" altLang="en-US" dirty="0"/>
                </a:p>
              </p:txBody>
            </p:sp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5148064" y="2636912"/>
                  <a:ext cx="301686" cy="36933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/>
                    <a:t>5</a:t>
                  </a:r>
                  <a:endParaRPr kumimoji="1" lang="ja-JP" altLang="en-US" dirty="0"/>
                </a:p>
              </p:txBody>
            </p:sp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5148064" y="3227434"/>
                  <a:ext cx="301686" cy="36933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/>
                    <a:t>4</a:t>
                  </a:r>
                  <a:endParaRPr kumimoji="1" lang="ja-JP" altLang="en-US" dirty="0"/>
                </a:p>
              </p:txBody>
            </p:sp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5148064" y="3789040"/>
                  <a:ext cx="301686" cy="36933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/>
                    <a:t>3</a:t>
                  </a:r>
                  <a:endParaRPr kumimoji="1" lang="ja-JP" altLang="en-US" dirty="0"/>
                </a:p>
              </p:txBody>
            </p:sp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5148064" y="4355812"/>
                  <a:ext cx="301686" cy="36933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2</a:t>
                  </a:r>
                  <a:endParaRPr kumimoji="1" lang="ja-JP" altLang="en-US" dirty="0"/>
                </a:p>
              </p:txBody>
            </p:sp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5148064" y="4869160"/>
                  <a:ext cx="301686" cy="36933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/>
                    <a:t>1</a:t>
                  </a:r>
                  <a:endParaRPr kumimoji="1" lang="ja-JP" altLang="en-US" dirty="0"/>
                </a:p>
              </p:txBody>
            </p:sp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5231947" y="5661248"/>
                  <a:ext cx="535724" cy="36933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100</a:t>
                  </a:r>
                  <a:endParaRPr kumimoji="1" lang="ja-JP" altLang="en-US" dirty="0"/>
                </a:p>
              </p:txBody>
            </p:sp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5908484" y="5661248"/>
                  <a:ext cx="535724" cy="36933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120</a:t>
                  </a:r>
                  <a:endParaRPr kumimoji="1" lang="ja-JP" altLang="en-US" dirty="0"/>
                </a:p>
              </p:txBody>
            </p:sp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6588224" y="5637498"/>
                  <a:ext cx="535724" cy="36933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140</a:t>
                  </a:r>
                  <a:endParaRPr kumimoji="1" lang="ja-JP" altLang="en-US" dirty="0"/>
                </a:p>
              </p:txBody>
            </p:sp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7260046" y="5636740"/>
                  <a:ext cx="535724" cy="36933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160</a:t>
                  </a:r>
                  <a:endParaRPr kumimoji="1" lang="ja-JP" altLang="en-US" dirty="0"/>
                </a:p>
              </p:txBody>
            </p:sp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7943743" y="5637498"/>
                  <a:ext cx="535724" cy="36933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180</a:t>
                  </a:r>
                  <a:endParaRPr kumimoji="1" lang="ja-JP" altLang="en-US" dirty="0"/>
                </a:p>
              </p:txBody>
            </p:sp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8584655" y="5651956"/>
                  <a:ext cx="535724" cy="36933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/>
                    <a:t>200</a:t>
                  </a:r>
                  <a:endParaRPr kumimoji="1" lang="ja-JP" altLang="en-US" dirty="0"/>
                </a:p>
              </p:txBody>
            </p:sp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5497947" y="5987936"/>
                  <a:ext cx="3398834" cy="375444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600" dirty="0" smtClean="0"/>
                    <a:t>Temperature of Telescope Tube (K)</a:t>
                  </a:r>
                  <a:endParaRPr kumimoji="1" lang="ja-JP" altLang="en-US" sz="1600" dirty="0"/>
                </a:p>
              </p:txBody>
            </p:sp>
            <p:sp>
              <p:nvSpPr>
                <p:cNvPr id="18" name="テキスト ボックス 17"/>
                <p:cNvSpPr txBox="1"/>
                <p:nvPr/>
              </p:nvSpPr>
              <p:spPr>
                <a:xfrm rot="16200000">
                  <a:off x="3500487" y="3775993"/>
                  <a:ext cx="2815258" cy="36933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IN/OUT Thermal Energy (W)</a:t>
                  </a:r>
                  <a:endParaRPr kumimoji="1" lang="ja-JP" altLang="en-US" dirty="0"/>
                </a:p>
              </p:txBody>
            </p:sp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5148064" y="5408841"/>
                  <a:ext cx="301686" cy="36933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/>
                    <a:t>0</a:t>
                  </a:r>
                  <a:endParaRPr kumimoji="1" lang="ja-JP" altLang="en-US" dirty="0"/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6085169" y="3596766"/>
                  <a:ext cx="1006109" cy="369332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>
                      <a:solidFill>
                        <a:srgbClr val="FF0000"/>
                      </a:solidFill>
                    </a:rPr>
                    <a:t>Total       </a:t>
                  </a:r>
                  <a:endParaRPr kumimoji="1" lang="ja-JP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7384190" y="4544987"/>
                  <a:ext cx="1033466" cy="375444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>
                      <a:solidFill>
                        <a:srgbClr val="FF00FF"/>
                      </a:solidFill>
                    </a:rPr>
                    <a:t>radiation</a:t>
                  </a:r>
                  <a:endParaRPr kumimoji="1" lang="ja-JP" altLang="en-US" sz="16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6428442" y="4851328"/>
                  <a:ext cx="1241027" cy="375444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>
                      <a:solidFill>
                        <a:srgbClr val="00B050"/>
                      </a:solidFill>
                    </a:rPr>
                    <a:t>conduction</a:t>
                  </a:r>
                  <a:endParaRPr kumimoji="1" lang="ja-JP" altLang="en-US" sz="160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6553608" y="2309071"/>
                  <a:ext cx="1716091" cy="375444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1600" dirty="0" smtClean="0"/>
                    <a:t>output radiation</a:t>
                  </a:r>
                  <a:endParaRPr kumimoji="1" lang="ja-JP" altLang="en-US" sz="1600" dirty="0"/>
                </a:p>
              </p:txBody>
            </p:sp>
          </p:grpSp>
        </p:grpSp>
        <p:sp>
          <p:nvSpPr>
            <p:cNvPr id="49" name="円/楕円 48"/>
            <p:cNvSpPr/>
            <p:nvPr/>
          </p:nvSpPr>
          <p:spPr>
            <a:xfrm>
              <a:off x="7182124" y="2176266"/>
              <a:ext cx="222898" cy="2356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035527" cy="312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テキスト ボックス 52"/>
          <p:cNvSpPr txBox="1"/>
          <p:nvPr/>
        </p:nvSpPr>
        <p:spPr>
          <a:xfrm>
            <a:off x="4671579" y="4869160"/>
            <a:ext cx="41488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・ノルウェーの管理する北極・南極基地局</a:t>
            </a:r>
            <a:endParaRPr kumimoji="1" lang="en-US" altLang="ja-JP" dirty="0" smtClean="0"/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45</a:t>
            </a:r>
            <a:r>
              <a:rPr lang="ja-JP" altLang="en-US" dirty="0" smtClean="0"/>
              <a:t>～</a:t>
            </a:r>
            <a:r>
              <a:rPr lang="en-US" altLang="ja-JP" dirty="0" smtClean="0"/>
              <a:t>50</a:t>
            </a:r>
            <a:r>
              <a:rPr lang="ja-JP" altLang="en-US" dirty="0" smtClean="0"/>
              <a:t>分に</a:t>
            </a:r>
            <a:r>
              <a:rPr lang="en-US" altLang="ja-JP" dirty="0" smtClean="0"/>
              <a:t>1</a:t>
            </a:r>
            <a:r>
              <a:rPr lang="ja-JP" altLang="en-US" dirty="0" smtClean="0"/>
              <a:t>回のコンタクト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アラート情報だけでなくデータも取得</a:t>
            </a:r>
            <a:endParaRPr lang="en-US" altLang="ja-JP" dirty="0" smtClean="0"/>
          </a:p>
          <a:p>
            <a:r>
              <a:rPr kumimoji="1" lang="ja-JP" altLang="en-US" dirty="0" smtClean="0"/>
              <a:t>・極地以外に独自のアラート基地局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（アマチュア無線技術）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51520" y="241484"/>
            <a:ext cx="8085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太陽同期極軌道（あかり衛星と類似）を選択した場合</a:t>
            </a:r>
            <a:endParaRPr kumimoji="1" lang="ja-JP" altLang="en-US" sz="28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24103" y="5589240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■ 熱設計のメリット </a:t>
            </a:r>
            <a:r>
              <a:rPr kumimoji="1" lang="en-US" altLang="ja-JP" dirty="0" smtClean="0"/>
              <a:t>(T </a:t>
            </a:r>
            <a:r>
              <a:rPr kumimoji="1" lang="ja-JP" altLang="en-US" dirty="0" smtClean="0"/>
              <a:t>～</a:t>
            </a:r>
            <a:r>
              <a:rPr lang="en-US" altLang="ja-JP" dirty="0" smtClean="0"/>
              <a:t>16</a:t>
            </a:r>
            <a:r>
              <a:rPr kumimoji="1" lang="en-US" altLang="ja-JP" dirty="0" smtClean="0"/>
              <a:t>0K </a:t>
            </a:r>
            <a:r>
              <a:rPr lang="ja-JP" altLang="en-US" dirty="0" smtClean="0"/>
              <a:t>に達する</a:t>
            </a:r>
            <a:r>
              <a:rPr kumimoji="1" lang="en-US" altLang="ja-JP" dirty="0" smtClean="0"/>
              <a:t>)</a:t>
            </a:r>
          </a:p>
          <a:p>
            <a:r>
              <a:rPr lang="ja-JP" altLang="en-US" dirty="0" smtClean="0"/>
              <a:t>■ 黄道光 </a:t>
            </a:r>
            <a:r>
              <a:rPr lang="en-US" altLang="ja-JP" dirty="0" smtClean="0"/>
              <a:t>limited </a:t>
            </a:r>
            <a:r>
              <a:rPr lang="ja-JP" altLang="en-US" dirty="0" smtClean="0"/>
              <a:t>な感度</a:t>
            </a:r>
            <a:endParaRPr lang="en-US" altLang="ja-JP" dirty="0" smtClean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83754" y="95480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u="sng" dirty="0" smtClean="0"/>
              <a:t>熱設計</a:t>
            </a:r>
            <a:endParaRPr kumimoji="1" lang="ja-JP" altLang="en-US" sz="2400" b="1" u="sng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865186" y="956749"/>
            <a:ext cx="1734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/>
              <a:t>GRB</a:t>
            </a:r>
            <a:r>
              <a:rPr kumimoji="1" lang="ja-JP" altLang="en-US" sz="2400" b="1" u="sng" dirty="0" smtClean="0"/>
              <a:t>アラート</a:t>
            </a:r>
            <a:endParaRPr kumimoji="1" lang="ja-JP" alt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7083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4519071" y="404664"/>
            <a:ext cx="4517425" cy="3497962"/>
            <a:chOff x="4519071" y="404664"/>
            <a:chExt cx="4517425" cy="3497962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4519071" y="404664"/>
              <a:ext cx="4517425" cy="3368709"/>
              <a:chOff x="107504" y="260648"/>
              <a:chExt cx="5341465" cy="398320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260648"/>
                <a:ext cx="5341465" cy="3983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テキスト ボックス 3"/>
              <p:cNvSpPr txBox="1"/>
              <p:nvPr/>
            </p:nvSpPr>
            <p:spPr>
              <a:xfrm rot="16200000">
                <a:off x="4111362" y="1035184"/>
                <a:ext cx="1341680" cy="436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1</a:t>
                </a:r>
                <a:r>
                  <a:rPr kumimoji="1" lang="ja-JP" altLang="en-US" dirty="0" smtClean="0"/>
                  <a:t>日以上</a:t>
                </a:r>
                <a:endParaRPr kumimoji="1" lang="ja-JP" altLang="en-US" dirty="0"/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>
            <a:xfrm>
              <a:off x="5173376" y="3564072"/>
              <a:ext cx="366286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GRB</a:t>
              </a:r>
              <a:r>
                <a:rPr kumimoji="1" lang="ja-JP" altLang="en-US" sz="1600" dirty="0" smtClean="0"/>
                <a:t>トリガーからの観測開始時間 </a:t>
              </a:r>
              <a:r>
                <a:rPr kumimoji="1" lang="en-US" altLang="ja-JP" sz="1600" dirty="0" smtClean="0"/>
                <a:t>(hours)</a:t>
              </a:r>
              <a:endParaRPr kumimoji="1" lang="ja-JP" altLang="en-US" sz="1600" dirty="0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51520" y="764704"/>
            <a:ext cx="340240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GROND</a:t>
            </a:r>
            <a:endParaRPr kumimoji="1" lang="en-US" altLang="ja-JP" dirty="0" smtClean="0"/>
          </a:p>
          <a:p>
            <a:r>
              <a:rPr kumimoji="1" lang="en-US" altLang="ja-JP" sz="2400" dirty="0" smtClean="0"/>
              <a:t>2.2m </a:t>
            </a:r>
            <a:r>
              <a:rPr lang="en-US" altLang="ja-JP" sz="2400" dirty="0"/>
              <a:t>MPI/ESO </a:t>
            </a:r>
            <a:r>
              <a:rPr lang="ja-JP" altLang="en-US" sz="2400" dirty="0"/>
              <a:t>望遠鏡</a:t>
            </a:r>
            <a:endParaRPr lang="en-US" altLang="ja-JP" sz="2400" dirty="0" smtClean="0"/>
          </a:p>
          <a:p>
            <a:r>
              <a:rPr lang="en-US" altLang="ja-JP" sz="2400" dirty="0"/>
              <a:t>La </a:t>
            </a:r>
            <a:r>
              <a:rPr lang="en-US" altLang="ja-JP" sz="2400" dirty="0" err="1"/>
              <a:t>Silla</a:t>
            </a:r>
            <a:r>
              <a:rPr lang="en-US" altLang="ja-JP" sz="2400" dirty="0"/>
              <a:t> Observatory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チリ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9576" y="241484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地上赤外線観測の例</a:t>
            </a:r>
            <a:endParaRPr kumimoji="1" lang="ja-JP" altLang="en-US" sz="28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504" y="2060848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/>
              <a:t>2009 – 2011 </a:t>
            </a:r>
            <a:r>
              <a:rPr kumimoji="1" lang="ja-JP" altLang="en-US" sz="2400" b="1" u="sng" dirty="0" smtClean="0"/>
              <a:t>年</a:t>
            </a:r>
            <a:endParaRPr kumimoji="1" lang="ja-JP" altLang="en-US" sz="2400" b="1" u="sng" dirty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807229"/>
              </p:ext>
            </p:extLst>
          </p:nvPr>
        </p:nvGraphicFramePr>
        <p:xfrm>
          <a:off x="179512" y="2608741"/>
          <a:ext cx="4424432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2184"/>
                <a:gridCol w="223224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GRB </a:t>
                      </a:r>
                      <a:r>
                        <a:rPr kumimoji="1" lang="ja-JP" altLang="en-US" sz="2000" dirty="0" smtClean="0"/>
                        <a:t>の報告数</a:t>
                      </a:r>
                      <a:endParaRPr kumimoji="1" lang="en-US" altLang="ja-JP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/>
                        <a:t>322</a:t>
                      </a:r>
                      <a:endParaRPr kumimoji="1" lang="ja-JP" alt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GROND </a:t>
                      </a:r>
                      <a:r>
                        <a:rPr kumimoji="1" lang="ja-JP" altLang="en-US" sz="2000" dirty="0" smtClean="0"/>
                        <a:t>の観測数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/>
                        <a:t>  49</a:t>
                      </a:r>
                      <a:r>
                        <a:rPr kumimoji="1" lang="en-US" altLang="ja-JP" sz="2000" dirty="0" smtClean="0"/>
                        <a:t> (</a:t>
                      </a:r>
                      <a:r>
                        <a:rPr kumimoji="1" lang="ja-JP" altLang="en-US" sz="2000" dirty="0" smtClean="0"/>
                        <a:t>全体の </a:t>
                      </a:r>
                      <a:r>
                        <a:rPr kumimoji="1" lang="en-US" altLang="ja-JP" sz="2000" dirty="0" smtClean="0"/>
                        <a:t>15.2%)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</a:t>
                      </a:r>
                      <a:r>
                        <a:rPr kumimoji="1" lang="ja-JP" altLang="en-US" sz="2000" dirty="0" smtClean="0"/>
                        <a:t>時間以内の観測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/>
                        <a:t>    7</a:t>
                      </a:r>
                      <a:r>
                        <a:rPr kumimoji="1" lang="en-US" altLang="ja-JP" sz="2000" dirty="0" smtClean="0"/>
                        <a:t> (</a:t>
                      </a:r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</a:rPr>
                        <a:t>全体の</a:t>
                      </a:r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2.2%</a:t>
                      </a:r>
                      <a:r>
                        <a:rPr kumimoji="1" lang="en-US" altLang="ja-JP" sz="2000" dirty="0" smtClean="0"/>
                        <a:t>)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257548" y="4273932"/>
            <a:ext cx="858241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/>
              <a:t>HiZ</a:t>
            </a:r>
            <a:r>
              <a:rPr kumimoji="1" lang="en-US" altLang="ja-JP" sz="2800" b="1" dirty="0" smtClean="0"/>
              <a:t>-GUNDAM </a:t>
            </a:r>
            <a:r>
              <a:rPr kumimoji="1" lang="ja-JP" altLang="en-US" sz="2800" b="1" dirty="0" smtClean="0"/>
              <a:t>は数分以内に、</a:t>
            </a:r>
            <a:r>
              <a:rPr kumimoji="1" lang="en-US" altLang="ja-JP" sz="2800" b="1" dirty="0" smtClean="0"/>
              <a:t>100% </a:t>
            </a:r>
            <a:r>
              <a:rPr kumimoji="1" lang="ja-JP" altLang="en-US" sz="2800" b="1" dirty="0" smtClean="0"/>
              <a:t>近い頻度で追観測  </a:t>
            </a:r>
            <a:endParaRPr kumimoji="1" lang="ja-JP" altLang="en-US" sz="2800" b="1" dirty="0"/>
          </a:p>
        </p:txBody>
      </p:sp>
      <p:sp>
        <p:nvSpPr>
          <p:cNvPr id="13" name="下矢印 12"/>
          <p:cNvSpPr/>
          <p:nvPr/>
        </p:nvSpPr>
        <p:spPr>
          <a:xfrm>
            <a:off x="3491880" y="3807752"/>
            <a:ext cx="288032" cy="3818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520" y="5013176"/>
            <a:ext cx="8613255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</a:rPr>
              <a:t>High-z </a:t>
            </a:r>
            <a:r>
              <a:rPr lang="ja-JP" altLang="en-US" sz="4000" dirty="0" smtClean="0">
                <a:solidFill>
                  <a:srgbClr val="FF0000"/>
                </a:solidFill>
              </a:rPr>
              <a:t>イベント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を見逃さないためには、</a:t>
            </a:r>
            <a:endParaRPr kumimoji="1" lang="en-US" altLang="ja-JP" sz="4000" dirty="0" smtClean="0">
              <a:solidFill>
                <a:srgbClr val="FF0000"/>
              </a:solidFill>
            </a:endParaRPr>
          </a:p>
          <a:p>
            <a:r>
              <a:rPr lang="ja-JP" altLang="en-US" sz="4000" dirty="0" smtClean="0">
                <a:solidFill>
                  <a:srgbClr val="FF0000"/>
                </a:solidFill>
              </a:rPr>
              <a:t>衛星上に近赤外線望遠鏡を搭載したい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5029122" y="709371"/>
            <a:ext cx="3692154" cy="3417133"/>
            <a:chOff x="2538" y="845"/>
            <a:chExt cx="3222" cy="2982"/>
          </a:xfrm>
        </p:grpSpPr>
        <p:pic>
          <p:nvPicPr>
            <p:cNvPr id="15" name="Picture 5" descr="fan-etal05-xH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38" y="845"/>
              <a:ext cx="3222" cy="2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301" y="3245"/>
              <a:ext cx="125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dirty="0"/>
                <a:t>Fan et al. 2006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 rot="-5400000">
              <a:off x="1810" y="2232"/>
              <a:ext cx="1736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/>
                <a:t>mass-averaged x</a:t>
              </a:r>
              <a:r>
                <a:rPr lang="en-US" altLang="ja-JP" baseline="-25000"/>
                <a:t>HI </a:t>
              </a:r>
              <a:r>
                <a:rPr lang="en-US" altLang="ja-JP"/>
                <a:t>(=n</a:t>
              </a:r>
              <a:r>
                <a:rPr lang="en-US" altLang="ja-JP" baseline="-25000"/>
                <a:t>HI</a:t>
              </a:r>
              <a:r>
                <a:rPr lang="en-US" altLang="ja-JP"/>
                <a:t>/n</a:t>
              </a:r>
              <a:r>
                <a:rPr lang="en-US" altLang="ja-JP" baseline="-25000"/>
                <a:t>H</a:t>
              </a:r>
              <a:r>
                <a:rPr lang="en-US" altLang="ja-JP"/>
                <a:t>)</a:t>
              </a: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214282" y="142852"/>
            <a:ext cx="4846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GRB050904 @ z = 6.3</a:t>
            </a:r>
            <a:endParaRPr kumimoji="1" lang="ja-JP" altLang="en-US" sz="3600" dirty="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-32" y="1071546"/>
            <a:ext cx="4714908" cy="5465982"/>
            <a:chOff x="2684" y="754"/>
            <a:chExt cx="3076" cy="3566"/>
          </a:xfrm>
        </p:grpSpPr>
        <p:pic>
          <p:nvPicPr>
            <p:cNvPr id="4" name="Picture 12" descr="spec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4" y="754"/>
              <a:ext cx="3076" cy="35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4740" y="2387"/>
              <a:ext cx="8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FF0000"/>
                  </a:solidFill>
                </a:rPr>
                <a:t>DLA</a:t>
              </a:r>
            </a:p>
            <a:p>
              <a:r>
                <a:rPr lang="en-US" altLang="ja-JP" b="1">
                  <a:solidFill>
                    <a:srgbClr val="FF0000"/>
                  </a:solidFill>
                </a:rPr>
                <a:t>(z</a:t>
              </a:r>
              <a:r>
                <a:rPr lang="en-US" altLang="ja-JP" b="1" baseline="-25000">
                  <a:solidFill>
                    <a:srgbClr val="FF0000"/>
                  </a:solidFill>
                </a:rPr>
                <a:t>DLA</a:t>
              </a:r>
              <a:r>
                <a:rPr lang="en-US" altLang="ja-JP" b="1">
                  <a:solidFill>
                    <a:srgbClr val="FF0000"/>
                  </a:solidFill>
                </a:rPr>
                <a:t>=6.295)</a:t>
              </a:r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flipH="1">
              <a:off x="4105" y="2568"/>
              <a:ext cx="680" cy="4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 flipH="1" flipV="1">
              <a:off x="4332" y="2024"/>
              <a:ext cx="453" cy="5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4831" y="2840"/>
              <a:ext cx="84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FF0000"/>
                  </a:solidFill>
                </a:rPr>
                <a:t>IGM</a:t>
              </a:r>
            </a:p>
            <a:p>
              <a:r>
                <a:rPr lang="en-US" altLang="ja-JP" b="1">
                  <a:solidFill>
                    <a:srgbClr val="FF0000"/>
                  </a:solidFill>
                </a:rPr>
                <a:t>(z</a:t>
              </a:r>
              <a:r>
                <a:rPr lang="en-US" altLang="ja-JP" b="1" baseline="-25000">
                  <a:solidFill>
                    <a:srgbClr val="FF0000"/>
                  </a:solidFill>
                </a:rPr>
                <a:t>IGM,u</a:t>
              </a:r>
              <a:r>
                <a:rPr lang="en-US" altLang="ja-JP" b="1">
                  <a:solidFill>
                    <a:srgbClr val="FF0000"/>
                  </a:solidFill>
                </a:rPr>
                <a:t>=6.36)</a:t>
              </a: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4377" y="2931"/>
              <a:ext cx="453" cy="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 flipH="1" flipV="1">
              <a:off x="4422" y="1979"/>
              <a:ext cx="408" cy="9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363279" y="796642"/>
            <a:ext cx="3920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Kawai et al. 2005,  </a:t>
            </a:r>
            <a:r>
              <a:rPr lang="en-US" altLang="ja-JP" sz="2000" dirty="0" err="1" smtClean="0"/>
              <a:t>Totani</a:t>
            </a:r>
            <a:r>
              <a:rPr lang="en-US" altLang="ja-JP" sz="2000" dirty="0" smtClean="0"/>
              <a:t> et al. 2005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1236" y="6000768"/>
            <a:ext cx="4520804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中性水素の割合</a:t>
            </a:r>
            <a:r>
              <a:rPr lang="ja-JP" altLang="en-US" dirty="0" smtClean="0"/>
              <a:t>は</a:t>
            </a:r>
            <a:r>
              <a:rPr lang="en-US" altLang="ja-JP" dirty="0"/>
              <a:t> </a:t>
            </a:r>
            <a:r>
              <a:rPr kumimoji="1" lang="en-US" altLang="ja-JP" dirty="0" err="1" smtClean="0"/>
              <a:t>nHI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nH</a:t>
            </a:r>
            <a:r>
              <a:rPr lang="en-US" altLang="ja-JP" dirty="0"/>
              <a:t> </a:t>
            </a:r>
            <a:r>
              <a:rPr lang="en-US" altLang="ja-JP" dirty="0" smtClean="0"/>
              <a:t>&lt; 0.17,</a:t>
            </a:r>
            <a:endParaRPr kumimoji="1" lang="en-US" altLang="ja-JP" dirty="0" smtClean="0"/>
          </a:p>
          <a:p>
            <a:r>
              <a:rPr lang="en-US" altLang="ja-JP" dirty="0" smtClean="0"/>
              <a:t>95%</a:t>
            </a:r>
            <a:r>
              <a:rPr lang="ja-JP" altLang="en-US" dirty="0" smtClean="0"/>
              <a:t>上限値で </a:t>
            </a:r>
            <a:r>
              <a:rPr lang="en-US" altLang="ja-JP" dirty="0" smtClean="0"/>
              <a:t>&lt; 0.6 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電離は進んでいる</a:t>
            </a:r>
            <a:r>
              <a:rPr kumimoji="1" lang="en-US" altLang="ja-JP" dirty="0" smtClean="0"/>
              <a:t>)</a:t>
            </a:r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6921076" y="116632"/>
            <a:ext cx="1899396" cy="1368196"/>
            <a:chOff x="113" y="2659"/>
            <a:chExt cx="1323" cy="953"/>
          </a:xfrm>
        </p:grpSpPr>
        <p:grpSp>
          <p:nvGrpSpPr>
            <p:cNvPr id="19" name="Group 9"/>
            <p:cNvGrpSpPr>
              <a:grpSpLocks/>
            </p:cNvGrpSpPr>
            <p:nvPr/>
          </p:nvGrpSpPr>
          <p:grpSpPr bwMode="auto">
            <a:xfrm>
              <a:off x="158" y="3158"/>
              <a:ext cx="986" cy="454"/>
              <a:chOff x="3820" y="210"/>
              <a:chExt cx="986" cy="454"/>
            </a:xfrm>
          </p:grpSpPr>
          <p:sp>
            <p:nvSpPr>
              <p:cNvPr id="21" name="AutoShape 10"/>
              <p:cNvSpPr>
                <a:spLocks noChangeArrowheads="1"/>
              </p:cNvSpPr>
              <p:nvPr/>
            </p:nvSpPr>
            <p:spPr bwMode="auto">
              <a:xfrm>
                <a:off x="4150" y="482"/>
                <a:ext cx="227" cy="18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ja-JP" altLang="en-US" sz="1600"/>
              </a:p>
            </p:txBody>
          </p:sp>
          <p:sp>
            <p:nvSpPr>
              <p:cNvPr id="22" name="Text Box 11"/>
              <p:cNvSpPr txBox="1">
                <a:spLocks noChangeArrowheads="1"/>
              </p:cNvSpPr>
              <p:nvPr/>
            </p:nvSpPr>
            <p:spPr bwMode="auto">
              <a:xfrm>
                <a:off x="3820" y="210"/>
                <a:ext cx="986" cy="23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600" dirty="0">
                    <a:latin typeface="Arial" charset="0"/>
                  </a:rPr>
                  <a:t>LAE statistics</a:t>
                </a:r>
              </a:p>
            </p:txBody>
          </p:sp>
        </p:grp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113" y="2659"/>
              <a:ext cx="1323" cy="5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 err="1"/>
                <a:t>Malhotra</a:t>
              </a:r>
              <a:r>
                <a:rPr lang="en-US" altLang="ja-JP" sz="1400" dirty="0"/>
                <a:t> &amp; Rhoads </a:t>
              </a:r>
              <a:r>
                <a:rPr lang="en-US" altLang="ja-JP" sz="1400" dirty="0">
                  <a:latin typeface="Arial" charset="0"/>
                </a:rPr>
                <a:t>’</a:t>
              </a:r>
              <a:r>
                <a:rPr lang="en-US" altLang="ja-JP" sz="1400" dirty="0"/>
                <a:t>05</a:t>
              </a:r>
            </a:p>
            <a:p>
              <a:r>
                <a:rPr lang="en-US" altLang="ja-JP" sz="1400" dirty="0"/>
                <a:t>Stern et al. </a:t>
              </a:r>
              <a:r>
                <a:rPr lang="en-US" altLang="ja-JP" sz="1400" dirty="0">
                  <a:latin typeface="Arial" charset="0"/>
                </a:rPr>
                <a:t>’</a:t>
              </a:r>
              <a:r>
                <a:rPr lang="en-US" altLang="ja-JP" sz="1400" dirty="0"/>
                <a:t>05</a:t>
              </a:r>
            </a:p>
            <a:p>
              <a:r>
                <a:rPr lang="en-US" altLang="ja-JP" sz="1400" dirty="0" err="1"/>
                <a:t>Haiman</a:t>
              </a:r>
              <a:r>
                <a:rPr lang="en-US" altLang="ja-JP" sz="1400" dirty="0"/>
                <a:t> &amp; Cen </a:t>
              </a:r>
              <a:r>
                <a:rPr lang="en-US" altLang="ja-JP" sz="1400" dirty="0">
                  <a:latin typeface="Arial" charset="0"/>
                </a:rPr>
                <a:t>‘</a:t>
              </a:r>
              <a:r>
                <a:rPr lang="en-US" altLang="ja-JP" sz="1400" dirty="0"/>
                <a:t>05</a:t>
              </a:r>
            </a:p>
          </p:txBody>
        </p:sp>
      </p:grpSp>
      <p:grpSp>
        <p:nvGrpSpPr>
          <p:cNvPr id="23" name="Group 13"/>
          <p:cNvGrpSpPr>
            <a:grpSpLocks/>
          </p:cNvGrpSpPr>
          <p:nvPr/>
        </p:nvGrpSpPr>
        <p:grpSpPr bwMode="auto">
          <a:xfrm>
            <a:off x="5689532" y="1193556"/>
            <a:ext cx="1847713" cy="358918"/>
            <a:chOff x="1638" y="391"/>
            <a:chExt cx="1287" cy="250"/>
          </a:xfrm>
        </p:grpSpPr>
        <p:sp>
          <p:nvSpPr>
            <p:cNvPr id="24" name="AutoShape 14"/>
            <p:cNvSpPr>
              <a:spLocks noChangeArrowheads="1"/>
            </p:cNvSpPr>
            <p:nvPr/>
          </p:nvSpPr>
          <p:spPr bwMode="auto">
            <a:xfrm>
              <a:off x="2653" y="391"/>
              <a:ext cx="272" cy="22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1638" y="405"/>
              <a:ext cx="962" cy="23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latin typeface="Arial" charset="0"/>
                </a:rPr>
                <a:t>GRB 050904</a:t>
              </a: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4325110" y="265962"/>
            <a:ext cx="2520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約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日後の分光観測</a:t>
            </a:r>
            <a:endParaRPr kumimoji="1" lang="ja-JP" altLang="en-US" dirty="0"/>
          </a:p>
        </p:txBody>
      </p:sp>
      <p:pic>
        <p:nvPicPr>
          <p:cNvPr id="27" name="Picture 2" descr="http://www.star.le.ac.uk/~nrt3/090423/Figure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4530" r="4160" b="7573"/>
          <a:stretch/>
        </p:blipFill>
        <p:spPr bwMode="auto">
          <a:xfrm>
            <a:off x="5292079" y="4137223"/>
            <a:ext cx="3429197" cy="27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6943289" y="4408462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GRB090423(z=8.2)</a:t>
            </a:r>
          </a:p>
          <a:p>
            <a:r>
              <a:rPr lang="en-US" altLang="ja-JP" sz="1600" dirty="0" smtClean="0"/>
              <a:t>17.5 </a:t>
            </a:r>
            <a:r>
              <a:rPr lang="ja-JP" altLang="en-US" sz="1600" dirty="0" smtClean="0"/>
              <a:t>時間後</a:t>
            </a:r>
            <a:endParaRPr kumimoji="1" lang="ja-JP" altLang="en-US" sz="1600" dirty="0"/>
          </a:p>
        </p:txBody>
      </p:sp>
      <p:sp>
        <p:nvSpPr>
          <p:cNvPr id="28" name="スライド番号プレースホルダー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2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9298" y="116632"/>
            <a:ext cx="3324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特に</a:t>
            </a:r>
            <a:r>
              <a:rPr lang="ja-JP" altLang="en-US" sz="2800" dirty="0" smtClean="0"/>
              <a:t>検討すべき事項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0805" y="668297"/>
            <a:ext cx="8845691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00FF"/>
                </a:solidFill>
              </a:rPr>
              <a:t>■ 自律高速姿勢</a:t>
            </a:r>
            <a:r>
              <a:rPr lang="ja-JP" altLang="en-US" sz="2000" b="1" dirty="0" smtClean="0">
                <a:solidFill>
                  <a:srgbClr val="0000FF"/>
                </a:solidFill>
              </a:rPr>
              <a:t>制御と姿勢安定度</a:t>
            </a:r>
            <a:endParaRPr lang="en-US" altLang="ja-JP" sz="2000" b="1" dirty="0">
              <a:solidFill>
                <a:srgbClr val="0000FF"/>
              </a:solidFill>
            </a:endParaRPr>
          </a:p>
          <a:p>
            <a:r>
              <a:rPr lang="en-US" altLang="ja-JP" sz="2000" dirty="0"/>
              <a:t>      GRB </a:t>
            </a:r>
            <a:r>
              <a:rPr lang="ja-JP" altLang="en-US" sz="2000" dirty="0"/>
              <a:t>トリガー後、１分程度で衛星姿勢を変更して追観測を実施</a:t>
            </a:r>
            <a:endParaRPr lang="en-US" altLang="ja-JP" sz="2000" dirty="0"/>
          </a:p>
          <a:p>
            <a:r>
              <a:rPr lang="ja-JP" altLang="en-US" sz="2000" dirty="0" smtClean="0"/>
              <a:t>　　</a:t>
            </a:r>
            <a:r>
              <a:rPr lang="ja-JP" altLang="en-US" sz="2000" dirty="0" smtClean="0">
                <a:solidFill>
                  <a:srgbClr val="FF0000"/>
                </a:solidFill>
              </a:rPr>
              <a:t>１分で</a:t>
            </a:r>
            <a:r>
              <a:rPr lang="en-US" altLang="ja-JP" sz="2000" dirty="0" smtClean="0">
                <a:solidFill>
                  <a:srgbClr val="FF0000"/>
                </a:solidFill>
              </a:rPr>
              <a:t>±60</a:t>
            </a:r>
            <a:r>
              <a:rPr lang="ja-JP" altLang="en-US" sz="2000" dirty="0" smtClean="0">
                <a:solidFill>
                  <a:srgbClr val="FF0000"/>
                </a:solidFill>
              </a:rPr>
              <a:t>度程度のマヌーバ</a:t>
            </a:r>
            <a:r>
              <a:rPr lang="ja-JP" altLang="en-US" sz="2000" dirty="0" smtClean="0"/>
              <a:t>を</a:t>
            </a:r>
            <a:r>
              <a:rPr lang="ja-JP" altLang="en-US" sz="2000" dirty="0" smtClean="0"/>
              <a:t>行う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endParaRPr lang="en-US" altLang="ja-JP" sz="1000" b="1" dirty="0" smtClean="0"/>
          </a:p>
          <a:p>
            <a:r>
              <a:rPr lang="ja-JP" altLang="en-US" sz="2000" b="1" dirty="0" smtClean="0">
                <a:solidFill>
                  <a:srgbClr val="0000FF"/>
                </a:solidFill>
              </a:rPr>
              <a:t>■ 姿勢安定度</a:t>
            </a:r>
            <a:endParaRPr lang="en-US" altLang="ja-JP" sz="2000" b="1" dirty="0" smtClean="0">
              <a:solidFill>
                <a:srgbClr val="0000FF"/>
              </a:solidFill>
            </a:endParaRPr>
          </a:p>
          <a:p>
            <a:r>
              <a:rPr lang="ja-JP" altLang="en-US" sz="2000" b="1" dirty="0" smtClean="0">
                <a:solidFill>
                  <a:srgbClr val="0000FF"/>
                </a:solidFill>
              </a:rPr>
              <a:t>　　</a:t>
            </a:r>
            <a:r>
              <a:rPr lang="ja-JP" altLang="en-US" sz="2000" dirty="0"/>
              <a:t> </a:t>
            </a:r>
            <a:r>
              <a:rPr lang="ja-JP" altLang="en-US" sz="2000" dirty="0" smtClean="0"/>
              <a:t>マヌーバ後は、</a:t>
            </a:r>
            <a:r>
              <a:rPr lang="ja-JP" altLang="en-US" sz="2000" dirty="0">
                <a:solidFill>
                  <a:srgbClr val="FF0000"/>
                </a:solidFill>
              </a:rPr>
              <a:t>１秒角／２０秒程度の姿勢</a:t>
            </a:r>
            <a:r>
              <a:rPr lang="ja-JP" altLang="en-US" sz="2000" dirty="0" smtClean="0">
                <a:solidFill>
                  <a:srgbClr val="FF0000"/>
                </a:solidFill>
              </a:rPr>
              <a:t>安定度 </a:t>
            </a:r>
            <a:r>
              <a:rPr lang="en-US" altLang="ja-JP" sz="2000" dirty="0" smtClean="0">
                <a:solidFill>
                  <a:srgbClr val="FF0000"/>
                </a:solidFill>
              </a:rPr>
              <a:t>(Tip-Tilt</a:t>
            </a:r>
            <a:r>
              <a:rPr lang="ja-JP" altLang="en-US" sz="2000" dirty="0" smtClean="0">
                <a:solidFill>
                  <a:srgbClr val="FF0000"/>
                </a:solidFill>
              </a:rPr>
              <a:t>鏡の利用か</a:t>
            </a:r>
            <a:r>
              <a:rPr lang="en-US" altLang="ja-JP" sz="2000" dirty="0" smtClean="0">
                <a:solidFill>
                  <a:srgbClr val="FF0000"/>
                </a:solidFill>
              </a:rPr>
              <a:t>)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endParaRPr lang="en-US" altLang="ja-JP" sz="1000" b="1" dirty="0">
              <a:solidFill>
                <a:srgbClr val="0000FF"/>
              </a:solidFill>
            </a:endParaRPr>
          </a:p>
          <a:p>
            <a:r>
              <a:rPr lang="ja-JP" altLang="en-US" sz="2000" b="1" dirty="0" smtClean="0">
                <a:solidFill>
                  <a:srgbClr val="0000FF"/>
                </a:solidFill>
              </a:rPr>
              <a:t>■ </a:t>
            </a:r>
            <a:r>
              <a:rPr lang="ja-JP" altLang="en-US" sz="2000" b="1" dirty="0">
                <a:solidFill>
                  <a:srgbClr val="0000FF"/>
                </a:solidFill>
              </a:rPr>
              <a:t>リアルタイムアラート機能</a:t>
            </a:r>
            <a:endParaRPr lang="en-US" altLang="ja-JP" sz="2000" b="1" dirty="0">
              <a:solidFill>
                <a:srgbClr val="0000FF"/>
              </a:solidFill>
            </a:endParaRPr>
          </a:p>
          <a:p>
            <a:r>
              <a:rPr lang="en-US" altLang="ja-JP" sz="2000" dirty="0"/>
              <a:t>     GRB </a:t>
            </a:r>
            <a:r>
              <a:rPr lang="ja-JP" altLang="en-US" sz="2000" dirty="0"/>
              <a:t>および</a:t>
            </a:r>
            <a:r>
              <a:rPr lang="en-US" altLang="ja-JP" sz="2000" dirty="0"/>
              <a:t>X</a:t>
            </a:r>
            <a:r>
              <a:rPr lang="ja-JP" altLang="en-US" sz="2000" dirty="0"/>
              <a:t>線トランジェントの発生方向および、粗い赤方偏移を迅速に伝える</a:t>
            </a:r>
            <a:endParaRPr lang="en-US" altLang="ja-JP" sz="2000" dirty="0"/>
          </a:p>
          <a:p>
            <a:r>
              <a:rPr lang="ja-JP" altLang="en-US" sz="2000" dirty="0"/>
              <a:t>    モバイル電話パケット通信や</a:t>
            </a:r>
            <a:r>
              <a:rPr lang="en-US" altLang="ja-JP" sz="2000" dirty="0"/>
              <a:t>SDS-1 </a:t>
            </a:r>
            <a:r>
              <a:rPr lang="ja-JP" altLang="en-US" sz="2000" dirty="0"/>
              <a:t>のマルチモード統合トランスポンダ</a:t>
            </a:r>
            <a:r>
              <a:rPr lang="ja-JP" altLang="en-US" sz="2000" dirty="0" smtClean="0"/>
              <a:t>など</a:t>
            </a:r>
            <a:endParaRPr lang="en-US" altLang="ja-JP" sz="20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GRB </a:t>
            </a:r>
            <a:r>
              <a:rPr lang="ja-JP" altLang="en-US" sz="2000" dirty="0" smtClean="0"/>
              <a:t>の発生方向や時刻情報など</a:t>
            </a:r>
            <a:r>
              <a:rPr lang="en-US" altLang="ja-JP" sz="2000" dirty="0" smtClean="0"/>
              <a:t>, </a:t>
            </a:r>
            <a:r>
              <a:rPr lang="ja-JP" altLang="en-US" sz="2000" dirty="0" smtClean="0"/>
              <a:t>望遠鏡撮像データ</a:t>
            </a:r>
            <a:endParaRPr lang="en-US" altLang="ja-JP" sz="2000" dirty="0"/>
          </a:p>
          <a:p>
            <a:endParaRPr lang="en-US" altLang="ja-JP" sz="1000" b="1" dirty="0" smtClean="0"/>
          </a:p>
          <a:p>
            <a:r>
              <a:rPr lang="ja-JP" altLang="en-US" sz="2000" b="1" dirty="0" smtClean="0">
                <a:solidFill>
                  <a:srgbClr val="0000FF"/>
                </a:solidFill>
              </a:rPr>
              <a:t>■ 熱設計の確認</a:t>
            </a:r>
            <a:r>
              <a:rPr lang="en-US" altLang="ja-JP" sz="2000" b="1" dirty="0" smtClean="0"/>
              <a:t/>
            </a:r>
            <a:br>
              <a:rPr lang="en-US" altLang="ja-JP" sz="2000" b="1" dirty="0" smtClean="0"/>
            </a:br>
            <a:r>
              <a:rPr lang="ja-JP" altLang="en-US" sz="2000" dirty="0" smtClean="0"/>
              <a:t>　　光赤外望遠鏡の温度環境 </a:t>
            </a:r>
            <a:r>
              <a:rPr lang="en-US" altLang="ja-JP" sz="2000" dirty="0" smtClean="0"/>
              <a:t>(λ &lt; 1.7μm </a:t>
            </a:r>
            <a:r>
              <a:rPr lang="ja-JP" altLang="en-US" sz="2000" dirty="0" smtClean="0"/>
              <a:t>で </a:t>
            </a:r>
            <a:r>
              <a:rPr lang="en-US" altLang="ja-JP" sz="2000" dirty="0" smtClean="0"/>
              <a:t>T&lt; 240K </a:t>
            </a:r>
            <a:r>
              <a:rPr lang="ja-JP" altLang="en-US" sz="2000" dirty="0" smtClean="0"/>
              <a:t>程度？</a:t>
            </a:r>
            <a:r>
              <a:rPr lang="en-US" altLang="ja-JP" sz="2000" dirty="0" smtClean="0"/>
              <a:t>) </a:t>
            </a:r>
            <a:br>
              <a:rPr lang="en-US" altLang="ja-JP" sz="2000" dirty="0" smtClean="0"/>
            </a:br>
            <a:r>
              <a:rPr lang="ja-JP" altLang="en-US" sz="2000" dirty="0" smtClean="0"/>
              <a:t>　　検出器は </a:t>
            </a:r>
            <a:r>
              <a:rPr lang="en-US" altLang="ja-JP" sz="2000" dirty="0" smtClean="0"/>
              <a:t>T &lt; 100K </a:t>
            </a:r>
            <a:r>
              <a:rPr lang="ja-JP" altLang="en-US" sz="2000" dirty="0" err="1" smtClean="0"/>
              <a:t>まで</a:t>
            </a:r>
            <a:r>
              <a:rPr lang="ja-JP" altLang="en-US" sz="2000" dirty="0" smtClean="0"/>
              <a:t>冷却できること</a:t>
            </a:r>
            <a:endParaRPr kumimoji="1" lang="en-US" altLang="ja-JP" sz="2000" dirty="0" smtClean="0"/>
          </a:p>
          <a:p>
            <a:endParaRPr lang="en-US" altLang="ja-JP" sz="800" dirty="0" smtClean="0"/>
          </a:p>
          <a:p>
            <a:r>
              <a:rPr lang="ja-JP" altLang="en-US" sz="2000" b="1" dirty="0" smtClean="0">
                <a:solidFill>
                  <a:srgbClr val="0000FF"/>
                </a:solidFill>
              </a:rPr>
              <a:t>■ 軌道上の姿勢</a:t>
            </a:r>
            <a:endParaRPr lang="en-US" altLang="ja-JP" sz="2000" b="1" dirty="0" smtClean="0">
              <a:solidFill>
                <a:srgbClr val="0000FF"/>
              </a:solidFill>
            </a:endParaRPr>
          </a:p>
          <a:p>
            <a:r>
              <a:rPr lang="ja-JP" altLang="en-US" sz="2000" dirty="0" smtClean="0"/>
              <a:t>　　望遠鏡内に太陽・地球を入れないような運用方式</a:t>
            </a:r>
            <a:endParaRPr lang="en-US" altLang="ja-JP" sz="20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24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948059"/>
            <a:ext cx="9035202" cy="530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ea"/>
                <a:cs typeface="Times New Roman" pitchFamily="18" charset="0"/>
              </a:rPr>
              <a:t>■ </a:t>
            </a:r>
            <a:r>
              <a:rPr kumimoji="1" lang="en-US" altLang="ja-JP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ea"/>
                <a:cs typeface="Times New Roman" pitchFamily="18" charset="0"/>
              </a:rPr>
              <a:t>X</a:t>
            </a: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ea"/>
                <a:cs typeface="Times New Roman" pitchFamily="18" charset="0"/>
              </a:rPr>
              <a:t>線・ガンマ線検出器　</a:t>
            </a:r>
            <a:endParaRPr kumimoji="1" lang="en-US" altLang="ja-JP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ja-JP" altLang="ja-JP" dirty="0" smtClean="0"/>
              <a:t>河合誠之</a:t>
            </a:r>
            <a:r>
              <a:rPr lang="ja-JP" altLang="ja-JP" dirty="0"/>
              <a:t>（東工大）、黒澤俊介（東北大）、郡司修一（山形大）、坂本貴紀（青山学院大）、</a:t>
            </a:r>
          </a:p>
          <a:p>
            <a:r>
              <a:rPr lang="ja-JP" altLang="ja-JP" dirty="0"/>
              <a:t>芹野素子（理研）、谷森達（京都大）、三原建弘（理研）、村上敏夫（金沢大）、</a:t>
            </a:r>
          </a:p>
          <a:p>
            <a:r>
              <a:rPr lang="ja-JP" altLang="ja-JP" dirty="0"/>
              <a:t>谷津陽一（東工大）、山岡和貴（青山学院大）、吉田篤正（青山学院大</a:t>
            </a:r>
            <a:r>
              <a:rPr lang="ja-JP" altLang="ja-JP" dirty="0" smtClean="0"/>
              <a:t>）</a:t>
            </a:r>
            <a:r>
              <a:rPr lang="ja-JP" altLang="en-US" dirty="0" smtClean="0"/>
              <a:t>、米徳大輔（金沢大）</a:t>
            </a:r>
            <a:endParaRPr lang="ja-JP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en-US" altLang="ja-JP" sz="10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ea"/>
                <a:cs typeface="Times New Roman" pitchFamily="18" charset="0"/>
              </a:rPr>
              <a:t>■ 赤外線望遠鏡</a:t>
            </a:r>
            <a:endParaRPr kumimoji="1" lang="en-US" altLang="ja-JP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ja-JP" altLang="ja-JP" dirty="0" smtClean="0"/>
              <a:t>松浦周二、白籏麻衣、</a:t>
            </a:r>
            <a:r>
              <a:rPr lang="ja-JP" altLang="ja-JP" dirty="0"/>
              <a:t>津村</a:t>
            </a:r>
            <a:r>
              <a:rPr lang="ja-JP" altLang="ja-JP" dirty="0" smtClean="0"/>
              <a:t>耕司（</a:t>
            </a:r>
            <a:r>
              <a:rPr lang="en-US" altLang="ja-JP" dirty="0" smtClean="0"/>
              <a:t>ISAS/JAXA</a:t>
            </a:r>
            <a:r>
              <a:rPr lang="ja-JP" altLang="ja-JP" dirty="0" smtClean="0"/>
              <a:t>）</a:t>
            </a:r>
            <a:r>
              <a:rPr lang="ja-JP" altLang="en-US" dirty="0"/>
              <a:t>、</a:t>
            </a:r>
            <a:r>
              <a:rPr lang="ja-JP" altLang="en-US" dirty="0" smtClean="0"/>
              <a:t>松本敏雄</a:t>
            </a:r>
            <a:r>
              <a:rPr lang="ja-JP" altLang="en-US" dirty="0"/>
              <a:t>（</a:t>
            </a:r>
            <a:r>
              <a:rPr lang="ja-JP" altLang="en-US" dirty="0" smtClean="0"/>
              <a:t>台湾中央研究院</a:t>
            </a:r>
            <a:r>
              <a:rPr lang="ja-JP" altLang="en-US" dirty="0"/>
              <a:t>）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dirty="0" smtClean="0"/>
              <a:t>柳澤</a:t>
            </a:r>
            <a:r>
              <a:rPr lang="ja-JP" altLang="ja-JP" dirty="0"/>
              <a:t>顕史（国立天文台）</a:t>
            </a:r>
            <a:r>
              <a:rPr lang="ja-JP" altLang="ja-JP" dirty="0" smtClean="0"/>
              <a:t>、</a:t>
            </a:r>
            <a:r>
              <a:rPr lang="ja-JP" altLang="ja-JP" dirty="0"/>
              <a:t>川端弘治（広島大）</a:t>
            </a:r>
            <a:r>
              <a:rPr lang="ja-JP" altLang="ja-JP" dirty="0" smtClean="0"/>
              <a:t>、沖田</a:t>
            </a:r>
            <a:r>
              <a:rPr lang="ja-JP" altLang="ja-JP" dirty="0"/>
              <a:t>博文（東北大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dirty="0"/>
              <a:t>　</a:t>
            </a:r>
            <a:r>
              <a:rPr lang="ja-JP" altLang="en-US" dirty="0" smtClean="0"/>
              <a:t>　　　アドバイザ： </a:t>
            </a:r>
            <a:r>
              <a:rPr lang="ja-JP" altLang="ja-JP" dirty="0" smtClean="0"/>
              <a:t>金田</a:t>
            </a:r>
            <a:r>
              <a:rPr lang="ja-JP" altLang="ja-JP" dirty="0"/>
              <a:t>英宏（名古屋大）</a:t>
            </a:r>
            <a:r>
              <a:rPr lang="ja-JP" altLang="ja-JP" dirty="0" smtClean="0"/>
              <a:t>、和田</a:t>
            </a:r>
            <a:r>
              <a:rPr lang="ja-JP" altLang="ja-JP" dirty="0"/>
              <a:t>武彦（</a:t>
            </a:r>
            <a:r>
              <a:rPr lang="en-US" altLang="ja-JP" dirty="0"/>
              <a:t>ISAS/JAXA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ja-JP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■ 理論検討</a:t>
            </a: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r>
              <a:rPr lang="ja-JP" altLang="ja-JP" dirty="0"/>
              <a:t>浅野勝晃</a:t>
            </a:r>
            <a:r>
              <a:rPr lang="ja-JP" altLang="ja-JP" dirty="0" smtClean="0"/>
              <a:t>（</a:t>
            </a:r>
            <a:r>
              <a:rPr lang="ja-JP" altLang="en-US" dirty="0"/>
              <a:t>宇宙線研</a:t>
            </a:r>
            <a:r>
              <a:rPr lang="ja-JP" altLang="ja-JP" dirty="0" smtClean="0"/>
              <a:t>）</a:t>
            </a:r>
            <a:r>
              <a:rPr lang="ja-JP" altLang="ja-JP" dirty="0"/>
              <a:t>、井岡邦仁（高エネ研）、井上進（宇宙線研）、川中宣太</a:t>
            </a:r>
            <a:r>
              <a:rPr lang="ja-JP" altLang="ja-JP" dirty="0" smtClean="0"/>
              <a:t>（</a:t>
            </a:r>
            <a:r>
              <a:rPr lang="ja-JP" altLang="en-US" dirty="0" smtClean="0"/>
              <a:t>ヘブライ</a:t>
            </a:r>
            <a:r>
              <a:rPr lang="ja-JP" altLang="en-US" dirty="0"/>
              <a:t>大学</a:t>
            </a:r>
            <a:r>
              <a:rPr lang="ja-JP" altLang="ja-JP" dirty="0" smtClean="0"/>
              <a:t>）</a:t>
            </a:r>
            <a:r>
              <a:rPr lang="ja-JP" altLang="ja-JP" dirty="0"/>
              <a:t>、</a:t>
            </a:r>
          </a:p>
          <a:p>
            <a:r>
              <a:rPr lang="ja-JP" altLang="ja-JP" dirty="0"/>
              <a:t>諏訪雄大（京都大）、高橋慶太郎（熊本大）、筒井亮（東京大）、當真賢二（大阪大）、</a:t>
            </a:r>
          </a:p>
          <a:p>
            <a:r>
              <a:rPr lang="ja-JP" altLang="ja-JP" dirty="0"/>
              <a:t>戸谷友則</a:t>
            </a:r>
            <a:r>
              <a:rPr lang="ja-JP" altLang="ja-JP" dirty="0" smtClean="0"/>
              <a:t>（</a:t>
            </a:r>
            <a:r>
              <a:rPr lang="ja-JP" altLang="en-US" dirty="0"/>
              <a:t>東京</a:t>
            </a:r>
            <a:r>
              <a:rPr lang="ja-JP" altLang="ja-JP" dirty="0" smtClean="0"/>
              <a:t>大</a:t>
            </a:r>
            <a:r>
              <a:rPr lang="ja-JP" altLang="ja-JP" dirty="0"/>
              <a:t>）、長倉洋樹（京都大／早稲田大）、長滝重博</a:t>
            </a:r>
            <a:r>
              <a:rPr lang="ja-JP" altLang="ja-JP" dirty="0" smtClean="0"/>
              <a:t>（</a:t>
            </a:r>
            <a:r>
              <a:rPr lang="ja-JP" altLang="en-US" dirty="0"/>
              <a:t>理研</a:t>
            </a:r>
            <a:r>
              <a:rPr lang="ja-JP" altLang="ja-JP" dirty="0" smtClean="0"/>
              <a:t>）、</a:t>
            </a:r>
            <a:endParaRPr lang="en-US" altLang="ja-JP" dirty="0" smtClean="0"/>
          </a:p>
          <a:p>
            <a:r>
              <a:rPr lang="ja-JP" altLang="ja-JP" dirty="0" smtClean="0"/>
              <a:t>中村</a:t>
            </a:r>
            <a:r>
              <a:rPr lang="ja-JP" altLang="ja-JP" dirty="0"/>
              <a:t>卓史（京都大）</a:t>
            </a:r>
            <a:r>
              <a:rPr lang="ja-JP" altLang="ja-JP" dirty="0" smtClean="0"/>
              <a:t>、新納</a:t>
            </a:r>
            <a:r>
              <a:rPr lang="ja-JP" altLang="ja-JP" dirty="0"/>
              <a:t>悠（国立天文台）、水田晃（高エネ研）、山崎了（青山学院大）</a:t>
            </a:r>
            <a:r>
              <a:rPr lang="ja-JP" altLang="ja-JP" dirty="0" smtClean="0"/>
              <a:t>、</a:t>
            </a:r>
            <a:endParaRPr lang="en-US" altLang="ja-JP" dirty="0" smtClean="0"/>
          </a:p>
          <a:p>
            <a:r>
              <a:rPr lang="ja-JP" altLang="ja-JP" dirty="0" smtClean="0"/>
              <a:t>横山</a:t>
            </a:r>
            <a:r>
              <a:rPr lang="ja-JP" altLang="ja-JP" dirty="0"/>
              <a:t>順一（東京大）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ja-JP" sz="1000" b="1" dirty="0" smtClean="0">
              <a:solidFill>
                <a:srgbClr val="222222"/>
              </a:solidFill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ja-JP" altLang="en-US" sz="2400" b="1" dirty="0" smtClean="0">
                <a:solidFill>
                  <a:srgbClr val="222222"/>
                </a:solidFill>
                <a:latin typeface="+mn-ea"/>
                <a:cs typeface="Times New Roman" pitchFamily="18" charset="0"/>
              </a:rPr>
              <a:t>■ 衛</a:t>
            </a: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ea"/>
                <a:cs typeface="Times New Roman" pitchFamily="18" charset="0"/>
              </a:rPr>
              <a:t>星システム検討</a:t>
            </a:r>
            <a:endParaRPr kumimoji="1" lang="ja-JP" altLang="en-US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+mn-ea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ea"/>
                <a:cs typeface="Times New Roman" pitchFamily="18" charset="0"/>
              </a:rPr>
              <a:t>坂井真一郎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Times New Roman" pitchFamily="18" charset="0"/>
              </a:rPr>
              <a:t>（</a:t>
            </a:r>
            <a:r>
              <a:rPr kumimoji="1" lang="en-US" altLang="ja-JP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Times New Roman" pitchFamily="18" charset="0"/>
              </a:rPr>
              <a:t>ISAS/JAXA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Times New Roman" pitchFamily="18" charset="0"/>
              </a:rPr>
              <a:t>）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rPr>
              <a:t>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64088" y="5467871"/>
            <a:ext cx="358303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38</a:t>
            </a:r>
            <a:r>
              <a:rPr kumimoji="1" lang="ja-JP" altLang="en-US" sz="4400" dirty="0" smtClean="0"/>
              <a:t>名／</a:t>
            </a:r>
            <a:r>
              <a:rPr kumimoji="1" lang="en-US" altLang="ja-JP" sz="4400" dirty="0" smtClean="0"/>
              <a:t>19</a:t>
            </a:r>
            <a:r>
              <a:rPr lang="ja-JP" altLang="en-US" sz="4400" dirty="0" smtClean="0"/>
              <a:t>機関</a:t>
            </a:r>
            <a:endParaRPr kumimoji="1" lang="ja-JP" altLang="en-US" sz="4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9512" y="332656"/>
            <a:ext cx="698556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2012</a:t>
            </a:r>
            <a:r>
              <a:rPr kumimoji="1" lang="ja-JP" altLang="en-US" sz="2800" dirty="0" smtClean="0"/>
              <a:t>年</a:t>
            </a:r>
            <a:r>
              <a:rPr lang="en-US" altLang="ja-JP" sz="2800" dirty="0"/>
              <a:t>4</a:t>
            </a:r>
            <a:r>
              <a:rPr kumimoji="1" lang="ja-JP" altLang="en-US" sz="2800" dirty="0" smtClean="0"/>
              <a:t>月</a:t>
            </a:r>
            <a:r>
              <a:rPr kumimoji="1" lang="en-US" altLang="ja-JP" sz="2800" dirty="0" smtClean="0"/>
              <a:t>5</a:t>
            </a:r>
            <a:r>
              <a:rPr kumimoji="1" lang="ja-JP" altLang="en-US" sz="2800" dirty="0" smtClean="0"/>
              <a:t>日に</a:t>
            </a:r>
            <a:r>
              <a:rPr lang="ja-JP" altLang="en-US" sz="2800" dirty="0" smtClean="0"/>
              <a:t>小型</a:t>
            </a:r>
            <a:r>
              <a:rPr lang="ja-JP" altLang="en-US" sz="2800" dirty="0"/>
              <a:t>科学</a:t>
            </a:r>
            <a:r>
              <a:rPr lang="ja-JP" altLang="en-US" sz="2800" dirty="0" smtClean="0"/>
              <a:t>衛星</a:t>
            </a:r>
            <a:r>
              <a:rPr lang="en-US" altLang="ja-JP" sz="2800" dirty="0" smtClean="0"/>
              <a:t>WG</a:t>
            </a:r>
            <a:r>
              <a:rPr lang="ja-JP" altLang="en-US" sz="2800" dirty="0" smtClean="0"/>
              <a:t>として発足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53200" y="5944195"/>
            <a:ext cx="2133600" cy="365125"/>
          </a:xfrm>
        </p:spPr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42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istor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257165"/>
            <a:ext cx="8923337" cy="4048125"/>
          </a:xfrm>
          <a:prstGeom prst="rect">
            <a:avLst/>
          </a:prstGeom>
          <a:noFill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8062913" y="-59814"/>
            <a:ext cx="85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z = 0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259632" y="1064930"/>
            <a:ext cx="136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/>
              <a:t>z = 1089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7696200" y="488866"/>
            <a:ext cx="404192" cy="7203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3344" y="130567"/>
            <a:ext cx="3770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宇宙</a:t>
            </a:r>
            <a:r>
              <a:rPr lang="ja-JP" altLang="en-US" sz="3600" dirty="0" smtClean="0"/>
              <a:t>の誕生と進化</a:t>
            </a:r>
            <a:endParaRPr kumimoji="1" lang="ja-JP" altLang="en-US" sz="3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3528" y="5904270"/>
            <a:ext cx="8704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特に</a:t>
            </a:r>
            <a:r>
              <a:rPr kumimoji="1" lang="en-US" altLang="ja-JP" sz="2400" dirty="0" smtClean="0"/>
              <a:t>z &gt; </a:t>
            </a:r>
            <a:r>
              <a:rPr lang="en-US" altLang="ja-JP" sz="2400" dirty="0"/>
              <a:t>7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の頃は、</a:t>
            </a:r>
            <a:r>
              <a:rPr lang="ja-JP" altLang="en-US" sz="2400" dirty="0" smtClean="0"/>
              <a:t>第一世代星の誕生</a:t>
            </a:r>
            <a:r>
              <a:rPr lang="ja-JP" altLang="en-US" sz="2400" dirty="0"/>
              <a:t>、</a:t>
            </a:r>
            <a:r>
              <a:rPr lang="ja-JP" altLang="en-US" sz="2400" dirty="0" smtClean="0"/>
              <a:t>宇宙再電離、重元素合成、</a:t>
            </a:r>
            <a:endParaRPr lang="en-US" altLang="ja-JP" sz="2400" dirty="0" smtClean="0"/>
          </a:p>
          <a:p>
            <a:r>
              <a:rPr lang="ja-JP" altLang="en-US" sz="2400" dirty="0" smtClean="0"/>
              <a:t>宇宙最初のブラックホールの誕生など重要課題が多い</a:t>
            </a:r>
            <a:endParaRPr lang="en-US" altLang="ja-JP" sz="2400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689644" y="188640"/>
            <a:ext cx="7537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/>
              <a:t>z = </a:t>
            </a:r>
            <a:r>
              <a:rPr lang="en-US" altLang="ja-JP" sz="2400" dirty="0" smtClean="0"/>
              <a:t>7</a:t>
            </a:r>
            <a:endParaRPr lang="en-US" altLang="ja-JP" sz="2400" dirty="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549650" y="702186"/>
            <a:ext cx="94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/>
              <a:t>z </a:t>
            </a:r>
            <a:r>
              <a:rPr lang="ja-JP" altLang="en-US" sz="2000" dirty="0" smtClean="0"/>
              <a:t>～</a:t>
            </a:r>
            <a:r>
              <a:rPr lang="en-US" altLang="ja-JP" sz="2400" dirty="0" smtClean="0"/>
              <a:t>20</a:t>
            </a:r>
            <a:endParaRPr lang="en-US" altLang="ja-JP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1943" y="4420269"/>
            <a:ext cx="8212505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天文学全体に渡って、</a:t>
            </a:r>
            <a:endParaRPr kumimoji="1" lang="en-US" altLang="ja-JP" sz="2800" b="1" dirty="0" smtClean="0"/>
          </a:p>
          <a:p>
            <a:r>
              <a:rPr kumimoji="1" lang="ja-JP" altLang="en-US" sz="2800" b="1" dirty="0" smtClean="0"/>
              <a:t>宇宙で最初の星が生まれた頃の初期宇宙を探査し、</a:t>
            </a:r>
            <a:endParaRPr kumimoji="1" lang="en-US" altLang="ja-JP" sz="2800" b="1" dirty="0" smtClean="0"/>
          </a:p>
          <a:p>
            <a:r>
              <a:rPr lang="ja-JP" altLang="en-US" sz="2800" b="1" dirty="0"/>
              <a:t>宇宙進化</a:t>
            </a:r>
            <a:r>
              <a:rPr lang="ja-JP" altLang="en-US" sz="2800" b="1" dirty="0" smtClean="0"/>
              <a:t>を</a:t>
            </a:r>
            <a:r>
              <a:rPr lang="ja-JP" altLang="en-US" sz="2800" b="1" dirty="0"/>
              <a:t>解き明かす事</a:t>
            </a:r>
            <a:r>
              <a:rPr lang="ja-JP" altLang="en-US" sz="2800" b="1" dirty="0" smtClean="0"/>
              <a:t>が大きな目標となっている。</a:t>
            </a:r>
            <a:endParaRPr kumimoji="1" lang="ja-JP" altLang="en-US" sz="2800" b="1" dirty="0"/>
          </a:p>
        </p:txBody>
      </p:sp>
      <p:pic>
        <p:nvPicPr>
          <p:cNvPr id="3074" name="Picture 2" descr="http://www.rikanenpyo.jp/FAQ/tenmon/img/009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2" y="2852937"/>
            <a:ext cx="2918946" cy="145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グループ化 23"/>
          <p:cNvGrpSpPr/>
          <p:nvPr/>
        </p:nvGrpSpPr>
        <p:grpSpPr>
          <a:xfrm>
            <a:off x="4139952" y="776898"/>
            <a:ext cx="2944018" cy="2802216"/>
            <a:chOff x="4139952" y="776898"/>
            <a:chExt cx="2944018" cy="2802216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9" name="直線コネクタ 8"/>
            <p:cNvCxnSpPr/>
            <p:nvPr/>
          </p:nvCxnSpPr>
          <p:spPr>
            <a:xfrm>
              <a:off x="4139952" y="1293530"/>
              <a:ext cx="0" cy="1559407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V="1">
              <a:off x="4139952" y="776898"/>
              <a:ext cx="2944018" cy="5166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7083970" y="776898"/>
              <a:ext cx="0" cy="2802216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4139952" y="2852937"/>
              <a:ext cx="2944018" cy="726177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5270" y="171797"/>
            <a:ext cx="93297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■ 第一世代星の形成は、宇宙の（大規模）構造形成の原点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■ </a:t>
            </a:r>
            <a:r>
              <a:rPr lang="ja-JP" altLang="en-US" sz="2800" dirty="0"/>
              <a:t>宇宙</a:t>
            </a:r>
            <a:r>
              <a:rPr lang="ja-JP" altLang="en-US" sz="2800" dirty="0" smtClean="0"/>
              <a:t>再電離はいつ、誰が、どのように発生させたのか？</a:t>
            </a:r>
            <a:endParaRPr lang="en-US" altLang="ja-JP" sz="2800" dirty="0" smtClean="0"/>
          </a:p>
          <a:p>
            <a:r>
              <a:rPr lang="ja-JP" altLang="en-US" sz="2800" dirty="0" smtClean="0"/>
              <a:t>■ 水素・ヘリウムばかりだった宇宙に重元素を追加</a:t>
            </a:r>
            <a:endParaRPr lang="en-US" altLang="ja-JP" sz="2800" dirty="0" smtClean="0"/>
          </a:p>
        </p:txBody>
      </p:sp>
      <p:sp>
        <p:nvSpPr>
          <p:cNvPr id="15" name="正方形/長方形 14"/>
          <p:cNvSpPr/>
          <p:nvPr/>
        </p:nvSpPr>
        <p:spPr>
          <a:xfrm>
            <a:off x="143676" y="3550944"/>
            <a:ext cx="471635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■ </a:t>
            </a:r>
            <a:r>
              <a:rPr lang="en-US" altLang="ja-JP" sz="2800" dirty="0" smtClean="0">
                <a:solidFill>
                  <a:srgbClr val="FF0000"/>
                </a:solidFill>
              </a:rPr>
              <a:t>GRB </a:t>
            </a:r>
            <a:r>
              <a:rPr lang="ja-JP" altLang="en-US" sz="2800" dirty="0" smtClean="0">
                <a:solidFill>
                  <a:srgbClr val="FF0000"/>
                </a:solidFill>
              </a:rPr>
              <a:t>は宇宙最大の爆発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/>
              <a:t>■ 初期宇宙で発生</a:t>
            </a:r>
            <a:endParaRPr lang="en-US" altLang="ja-JP" sz="2400" dirty="0" smtClean="0"/>
          </a:p>
          <a:p>
            <a:r>
              <a:rPr lang="en-US" altLang="ja-JP" dirty="0" smtClean="0"/>
              <a:t>       GRB090423 </a:t>
            </a:r>
            <a:r>
              <a:rPr lang="en-US" altLang="ja-JP" dirty="0"/>
              <a:t>(z=8.2</a:t>
            </a:r>
            <a:r>
              <a:rPr lang="ja-JP" altLang="en-US" dirty="0"/>
              <a:t>：分光</a:t>
            </a:r>
            <a:r>
              <a:rPr lang="en-US" altLang="ja-JP" dirty="0"/>
              <a:t>) </a:t>
            </a:r>
            <a:r>
              <a:rPr lang="ja-JP" altLang="en-US" dirty="0" smtClean="0"/>
              <a:t>    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   GRB090429 </a:t>
            </a:r>
            <a:r>
              <a:rPr lang="en-US" altLang="ja-JP" dirty="0"/>
              <a:t>(z=9.2</a:t>
            </a:r>
            <a:r>
              <a:rPr lang="ja-JP" altLang="en-US" dirty="0"/>
              <a:t>：測光</a:t>
            </a:r>
            <a:r>
              <a:rPr lang="en-US" altLang="ja-JP" dirty="0"/>
              <a:t>) </a:t>
            </a:r>
          </a:p>
          <a:p>
            <a:r>
              <a:rPr lang="ja-JP" altLang="en-US" sz="2400" dirty="0" smtClean="0"/>
              <a:t>■ 短時間だが極めて明るく輝く</a:t>
            </a:r>
            <a:endParaRPr lang="en-US" altLang="ja-JP" sz="2400" dirty="0" smtClean="0"/>
          </a:p>
          <a:p>
            <a:r>
              <a:rPr lang="ja-JP" altLang="en-US" sz="2400" dirty="0" smtClean="0"/>
              <a:t>■ </a:t>
            </a:r>
            <a:r>
              <a:rPr lang="ja-JP" altLang="en-US" sz="2400" dirty="0"/>
              <a:t>初代銀河</a:t>
            </a:r>
            <a:r>
              <a:rPr lang="ja-JP" altLang="en-US" sz="2400" dirty="0" smtClean="0"/>
              <a:t>が小さかった</a:t>
            </a:r>
            <a:r>
              <a:rPr lang="ja-JP" altLang="en-US" sz="2400" dirty="0"/>
              <a:t>頃でも、</a:t>
            </a:r>
            <a:endParaRPr lang="en-US" altLang="ja-JP" sz="2400" dirty="0"/>
          </a:p>
          <a:p>
            <a:r>
              <a:rPr lang="ja-JP" altLang="en-US" sz="2400" dirty="0"/>
              <a:t>　　</a:t>
            </a:r>
            <a:r>
              <a:rPr lang="en-US" altLang="ja-JP" sz="2400" dirty="0"/>
              <a:t>GRB </a:t>
            </a:r>
            <a:r>
              <a:rPr lang="ja-JP" altLang="en-US" sz="2400" dirty="0"/>
              <a:t>ならば明るく</a:t>
            </a:r>
            <a:r>
              <a:rPr lang="ja-JP" altLang="en-US" sz="2400" dirty="0" smtClean="0"/>
              <a:t>輝く</a:t>
            </a:r>
            <a:endParaRPr lang="en-US" altLang="ja-JP" sz="2400" dirty="0" smtClean="0"/>
          </a:p>
          <a:p>
            <a:r>
              <a:rPr lang="ja-JP" altLang="en-US" sz="2400" dirty="0" smtClean="0"/>
              <a:t>■ ベキ型スペクトルは吸収構造を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測定しやすい</a:t>
            </a:r>
            <a:endParaRPr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6043" y="2402885"/>
            <a:ext cx="4507965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第一世代星</a:t>
            </a:r>
            <a:r>
              <a:rPr kumimoji="1" lang="ja-JP" altLang="en-US" sz="2800" dirty="0" smtClean="0"/>
              <a:t>は 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数</a:t>
            </a:r>
            <a:r>
              <a:rPr kumimoji="1" lang="en-US" altLang="ja-JP" sz="2800" dirty="0" smtClean="0"/>
              <a:t>10 </a:t>
            </a:r>
            <a:r>
              <a:rPr kumimoji="1" lang="ja-JP" altLang="en-US" sz="2800" dirty="0" smtClean="0"/>
              <a:t>～ </a:t>
            </a:r>
            <a:r>
              <a:rPr kumimoji="1" lang="en-US" altLang="ja-JP" sz="2800" dirty="0" smtClean="0"/>
              <a:t>100M</a:t>
            </a:r>
            <a:r>
              <a:rPr kumimoji="1" lang="en-US" altLang="ja-JP" sz="2800" baseline="-25000" dirty="0" smtClean="0"/>
              <a:t>sun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の</a:t>
            </a:r>
            <a:r>
              <a:rPr kumimoji="1" lang="ja-JP" altLang="en-US" sz="2800" dirty="0" smtClean="0"/>
              <a:t>大質量星</a:t>
            </a:r>
            <a:endParaRPr kumimoji="1" lang="ja-JP" altLang="en-US" sz="28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4807976" y="1937791"/>
            <a:ext cx="4156512" cy="4920209"/>
            <a:chOff x="4807976" y="1937791"/>
            <a:chExt cx="4156512" cy="4920209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4807976" y="1937791"/>
              <a:ext cx="4156512" cy="4920209"/>
              <a:chOff x="631512" y="1864042"/>
              <a:chExt cx="4156512" cy="4920209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683568" y="1864042"/>
                <a:ext cx="4031308" cy="4273763"/>
                <a:chOff x="2684" y="754"/>
                <a:chExt cx="3076" cy="3261"/>
              </a:xfrm>
            </p:grpSpPr>
            <p:pic>
              <p:nvPicPr>
                <p:cNvPr id="5" name="Picture 12" descr="spec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b="8551"/>
                <a:stretch/>
              </p:blipFill>
              <p:spPr bwMode="auto">
                <a:xfrm>
                  <a:off x="2684" y="754"/>
                  <a:ext cx="3076" cy="326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740" y="2387"/>
                  <a:ext cx="832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b="1">
                      <a:solidFill>
                        <a:srgbClr val="FF0000"/>
                      </a:solidFill>
                    </a:rPr>
                    <a:t>DLA</a:t>
                  </a:r>
                </a:p>
                <a:p>
                  <a:r>
                    <a:rPr lang="en-US" altLang="ja-JP" b="1">
                      <a:solidFill>
                        <a:srgbClr val="FF0000"/>
                      </a:solidFill>
                    </a:rPr>
                    <a:t>(z</a:t>
                  </a:r>
                  <a:r>
                    <a:rPr lang="en-US" altLang="ja-JP" b="1" baseline="-25000">
                      <a:solidFill>
                        <a:srgbClr val="FF0000"/>
                      </a:solidFill>
                    </a:rPr>
                    <a:t>DLA</a:t>
                  </a:r>
                  <a:r>
                    <a:rPr lang="en-US" altLang="ja-JP" b="1">
                      <a:solidFill>
                        <a:srgbClr val="FF0000"/>
                      </a:solidFill>
                    </a:rPr>
                    <a:t>=6.295)</a:t>
                  </a:r>
                </a:p>
              </p:txBody>
            </p:sp>
            <p:sp>
              <p:nvSpPr>
                <p:cNvPr id="7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4105" y="2568"/>
                  <a:ext cx="680" cy="40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4332" y="2024"/>
                  <a:ext cx="453" cy="5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831" y="2840"/>
                  <a:ext cx="847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b="1">
                      <a:solidFill>
                        <a:srgbClr val="FF0000"/>
                      </a:solidFill>
                    </a:rPr>
                    <a:t>IGM</a:t>
                  </a:r>
                </a:p>
                <a:p>
                  <a:r>
                    <a:rPr lang="en-US" altLang="ja-JP" b="1">
                      <a:solidFill>
                        <a:srgbClr val="FF0000"/>
                      </a:solidFill>
                    </a:rPr>
                    <a:t>(z</a:t>
                  </a:r>
                  <a:r>
                    <a:rPr lang="en-US" altLang="ja-JP" b="1" baseline="-25000">
                      <a:solidFill>
                        <a:srgbClr val="FF0000"/>
                      </a:solidFill>
                    </a:rPr>
                    <a:t>IGM,u</a:t>
                  </a:r>
                  <a:r>
                    <a:rPr lang="en-US" altLang="ja-JP" b="1">
                      <a:solidFill>
                        <a:srgbClr val="FF0000"/>
                      </a:solidFill>
                    </a:rPr>
                    <a:t>=6.36)</a:t>
                  </a:r>
                </a:p>
              </p:txBody>
            </p:sp>
            <p:sp>
              <p:nvSpPr>
                <p:cNvPr id="10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377" y="2931"/>
                  <a:ext cx="453" cy="9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4422" y="1979"/>
                  <a:ext cx="408" cy="95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3" name="テキスト ボックス 12"/>
              <p:cNvSpPr txBox="1"/>
              <p:nvPr/>
            </p:nvSpPr>
            <p:spPr>
              <a:xfrm>
                <a:off x="631512" y="6137920"/>
                <a:ext cx="4156512" cy="64633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/>
                  <a:t>中性水素の</a:t>
                </a:r>
                <a:r>
                  <a:rPr kumimoji="1" lang="ja-JP" altLang="en-US" dirty="0" smtClean="0"/>
                  <a:t>割合</a:t>
                </a:r>
                <a:r>
                  <a:rPr lang="ja-JP" altLang="en-US" dirty="0" smtClean="0"/>
                  <a:t>は</a:t>
                </a:r>
                <a:r>
                  <a:rPr lang="en-US" altLang="ja-JP" dirty="0" smtClean="0"/>
                  <a:t> </a:t>
                </a:r>
                <a:r>
                  <a:rPr kumimoji="1" lang="en-US" altLang="ja-JP" dirty="0" err="1" smtClean="0"/>
                  <a:t>nHI</a:t>
                </a:r>
                <a:r>
                  <a:rPr kumimoji="1" lang="en-US" altLang="ja-JP" dirty="0" smtClean="0"/>
                  <a:t>/</a:t>
                </a:r>
                <a:r>
                  <a:rPr kumimoji="1" lang="en-US" altLang="ja-JP" dirty="0" err="1" smtClean="0"/>
                  <a:t>nH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&lt; 0.17,</a:t>
                </a:r>
                <a:endParaRPr kumimoji="1" lang="en-US" altLang="ja-JP" dirty="0" smtClean="0"/>
              </a:p>
              <a:p>
                <a:r>
                  <a:rPr lang="en-US" altLang="ja-JP" dirty="0" smtClean="0"/>
                  <a:t>95%</a:t>
                </a:r>
                <a:r>
                  <a:rPr lang="ja-JP" altLang="en-US" dirty="0" smtClean="0"/>
                  <a:t>上限値で </a:t>
                </a:r>
                <a:r>
                  <a:rPr lang="en-US" altLang="ja-JP" dirty="0" smtClean="0"/>
                  <a:t>&lt; 0.6  </a:t>
                </a:r>
                <a:r>
                  <a:rPr kumimoji="1" lang="en-US" altLang="ja-JP" dirty="0" smtClean="0"/>
                  <a:t>(</a:t>
                </a:r>
                <a:r>
                  <a:rPr kumimoji="1" lang="ja-JP" altLang="en-US" dirty="0" smtClean="0"/>
                  <a:t>電離は進んでいる</a:t>
                </a:r>
                <a:r>
                  <a:rPr kumimoji="1" lang="en-US" altLang="ja-JP" dirty="0" smtClean="0"/>
                  <a:t>)</a:t>
                </a:r>
              </a:p>
            </p:txBody>
          </p:sp>
        </p:grpSp>
        <p:sp>
          <p:nvSpPr>
            <p:cNvPr id="19" name="正方形/長方形 18"/>
            <p:cNvSpPr/>
            <p:nvPr/>
          </p:nvSpPr>
          <p:spPr>
            <a:xfrm>
              <a:off x="5269628" y="6184258"/>
              <a:ext cx="3550844" cy="97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5269628" y="1691516"/>
            <a:ext cx="355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Kawai et al. 2005,  </a:t>
            </a:r>
            <a:r>
              <a:rPr lang="en-US" altLang="ja-JP" dirty="0" err="1" smtClean="0"/>
              <a:t>Totani</a:t>
            </a:r>
            <a:r>
              <a:rPr lang="en-US" altLang="ja-JP" dirty="0" smtClean="0"/>
              <a:t> et al. 2005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69628" y="1444134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GRB050904 (z=6.3)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3676" y="1628800"/>
            <a:ext cx="471635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宇宙の進化を決定づける要因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888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2050" name="Picture 2" descr="http://upload.wikimedia.org/wikipedia/commons/2/29/Reion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04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1902567" y="1023732"/>
            <a:ext cx="1082348" cy="461665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FF00"/>
                </a:solidFill>
              </a:rPr>
              <a:t>z=1000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7341782" y="1"/>
            <a:ext cx="1739288" cy="4397036"/>
            <a:chOff x="7341782" y="1"/>
            <a:chExt cx="1739288" cy="4397036"/>
          </a:xfrm>
        </p:grpSpPr>
        <p:sp>
          <p:nvSpPr>
            <p:cNvPr id="36" name="角丸四角形 35"/>
            <p:cNvSpPr/>
            <p:nvPr/>
          </p:nvSpPr>
          <p:spPr>
            <a:xfrm>
              <a:off x="7341782" y="1"/>
              <a:ext cx="1739288" cy="4397036"/>
            </a:xfrm>
            <a:prstGeom prst="roundRect">
              <a:avLst>
                <a:gd name="adj" fmla="val 9532"/>
              </a:avLst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" name="グループ化 23"/>
            <p:cNvGrpSpPr/>
            <p:nvPr/>
          </p:nvGrpSpPr>
          <p:grpSpPr>
            <a:xfrm>
              <a:off x="7464901" y="81007"/>
              <a:ext cx="1469014" cy="1769764"/>
              <a:chOff x="9562067" y="820230"/>
              <a:chExt cx="1469014" cy="1769764"/>
            </a:xfrm>
          </p:grpSpPr>
          <p:pic>
            <p:nvPicPr>
              <p:cNvPr id="2058" name="Picture 10" descr="The next-generation infrared astronomical satellite SPICA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11" r="28442"/>
              <a:stretch/>
            </p:blipFill>
            <p:spPr bwMode="auto">
              <a:xfrm>
                <a:off x="9565260" y="820230"/>
                <a:ext cx="1465821" cy="1746827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テキスト ボックス 27"/>
              <p:cNvSpPr txBox="1"/>
              <p:nvPr/>
            </p:nvSpPr>
            <p:spPr>
              <a:xfrm>
                <a:off x="9562067" y="2220662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chemeClr val="bg1"/>
                    </a:solidFill>
                  </a:rPr>
                  <a:t>SPICA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グループ化 25"/>
            <p:cNvGrpSpPr/>
            <p:nvPr/>
          </p:nvGrpSpPr>
          <p:grpSpPr>
            <a:xfrm>
              <a:off x="7491281" y="3110955"/>
              <a:ext cx="1470276" cy="1142121"/>
              <a:chOff x="9592903" y="5800155"/>
              <a:chExt cx="1470276" cy="1142121"/>
            </a:xfrm>
          </p:grpSpPr>
          <p:pic>
            <p:nvPicPr>
              <p:cNvPr id="2064" name="Picture 16" descr="http://i1-news.softpedia-static.com/images/news-700/JWST-Mirror-Tower-Completed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4" r="22818"/>
              <a:stretch/>
            </p:blipFill>
            <p:spPr bwMode="auto">
              <a:xfrm>
                <a:off x="9592903" y="5812078"/>
                <a:ext cx="1470276" cy="1130198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テキスト ボックス 34"/>
              <p:cNvSpPr txBox="1"/>
              <p:nvPr/>
            </p:nvSpPr>
            <p:spPr>
              <a:xfrm>
                <a:off x="9600050" y="5800155"/>
                <a:ext cx="678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JWST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グループ化 3"/>
          <p:cNvGrpSpPr/>
          <p:nvPr/>
        </p:nvGrpSpPr>
        <p:grpSpPr>
          <a:xfrm>
            <a:off x="60206" y="19913"/>
            <a:ext cx="1779454" cy="6802409"/>
            <a:chOff x="-4020" y="1216814"/>
            <a:chExt cx="1779454" cy="6802409"/>
          </a:xfrm>
        </p:grpSpPr>
        <p:sp>
          <p:nvSpPr>
            <p:cNvPr id="3" name="角丸四角形 2"/>
            <p:cNvSpPr/>
            <p:nvPr/>
          </p:nvSpPr>
          <p:spPr>
            <a:xfrm>
              <a:off x="-4020" y="1216814"/>
              <a:ext cx="1779454" cy="6802409"/>
            </a:xfrm>
            <a:prstGeom prst="roundRect">
              <a:avLst>
                <a:gd name="adj" fmla="val 8799"/>
              </a:avLst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" name="グループ化 24"/>
            <p:cNvGrpSpPr/>
            <p:nvPr/>
          </p:nvGrpSpPr>
          <p:grpSpPr>
            <a:xfrm>
              <a:off x="83756" y="1306351"/>
              <a:ext cx="1612304" cy="1319295"/>
              <a:chOff x="9566602" y="514263"/>
              <a:chExt cx="1612304" cy="1319295"/>
            </a:xfrm>
          </p:grpSpPr>
          <p:pic>
            <p:nvPicPr>
              <p:cNvPr id="2060" name="Picture 12" descr="http://www.wired.com/images_blogs/wiredscience/2009/11/tmt-2009-rev3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59" t="22244" r="8415" b="9943"/>
              <a:stretch/>
            </p:blipFill>
            <p:spPr bwMode="auto">
              <a:xfrm>
                <a:off x="9605929" y="514263"/>
                <a:ext cx="1572977" cy="1319295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テキスト ボックス 30"/>
              <p:cNvSpPr txBox="1"/>
              <p:nvPr/>
            </p:nvSpPr>
            <p:spPr>
              <a:xfrm>
                <a:off x="9566602" y="1457549"/>
                <a:ext cx="606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chemeClr val="bg1"/>
                    </a:solidFill>
                  </a:rPr>
                  <a:t>TMT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48" name="グループ化 2047"/>
            <p:cNvGrpSpPr/>
            <p:nvPr/>
          </p:nvGrpSpPr>
          <p:grpSpPr>
            <a:xfrm>
              <a:off x="107504" y="6176458"/>
              <a:ext cx="1560426" cy="1215157"/>
              <a:chOff x="-1548681" y="4970413"/>
              <a:chExt cx="1560426" cy="1215157"/>
            </a:xfrm>
          </p:grpSpPr>
          <p:pic>
            <p:nvPicPr>
              <p:cNvPr id="2068" name="Picture 20" descr="http://upload.wikimedia.org/wikipedia/commons/thumb/a/a7/MaunaKea_Subaru.jpg/250px-MaunaKea_Subaru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48681" y="4970413"/>
                <a:ext cx="1560426" cy="1154716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テキスト ボックス 29"/>
              <p:cNvSpPr txBox="1"/>
              <p:nvPr/>
            </p:nvSpPr>
            <p:spPr>
              <a:xfrm>
                <a:off x="-891225" y="5816238"/>
                <a:ext cx="835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>
                    <a:solidFill>
                      <a:schemeClr val="bg1"/>
                    </a:solidFill>
                  </a:rPr>
                  <a:t>すばる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51" name="グループ化 2050"/>
            <p:cNvGrpSpPr/>
            <p:nvPr/>
          </p:nvGrpSpPr>
          <p:grpSpPr>
            <a:xfrm>
              <a:off x="107505" y="4009361"/>
              <a:ext cx="1601588" cy="1152128"/>
              <a:chOff x="-1575671" y="5335387"/>
              <a:chExt cx="1601588" cy="1152128"/>
            </a:xfrm>
          </p:grpSpPr>
          <p:pic>
            <p:nvPicPr>
              <p:cNvPr id="2070" name="Picture 22" descr="アルマ望遠鏡日本製パラボラアンテナ16台の山頂施設設置が完了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424"/>
              <a:stretch/>
            </p:blipFill>
            <p:spPr bwMode="auto">
              <a:xfrm>
                <a:off x="-1575671" y="5335387"/>
                <a:ext cx="1601588" cy="1152128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49" name="テキスト ボックス 2048"/>
              <p:cNvSpPr txBox="1"/>
              <p:nvPr/>
            </p:nvSpPr>
            <p:spPr>
              <a:xfrm>
                <a:off x="-719800" y="5335387"/>
                <a:ext cx="745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ALMA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9" name="グループ化 28"/>
          <p:cNvGrpSpPr/>
          <p:nvPr/>
        </p:nvGrpSpPr>
        <p:grpSpPr>
          <a:xfrm>
            <a:off x="7341782" y="4461620"/>
            <a:ext cx="1864889" cy="2360703"/>
            <a:chOff x="7341782" y="4461620"/>
            <a:chExt cx="1864889" cy="2360703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7341782" y="4461620"/>
              <a:ext cx="1739287" cy="2349841"/>
              <a:chOff x="7294282" y="5158828"/>
              <a:chExt cx="1739287" cy="2349841"/>
            </a:xfrm>
          </p:grpSpPr>
          <p:sp>
            <p:nvSpPr>
              <p:cNvPr id="12" name="角丸四角形 11"/>
              <p:cNvSpPr/>
              <p:nvPr/>
            </p:nvSpPr>
            <p:spPr>
              <a:xfrm>
                <a:off x="7294282" y="5158828"/>
                <a:ext cx="1739287" cy="2349841"/>
              </a:xfrm>
              <a:prstGeom prst="roundRect">
                <a:avLst>
                  <a:gd name="adj" fmla="val 7784"/>
                </a:avLst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3" name="グループ化 22"/>
              <p:cNvGrpSpPr/>
              <p:nvPr/>
            </p:nvGrpSpPr>
            <p:grpSpPr>
              <a:xfrm>
                <a:off x="7404820" y="5198345"/>
                <a:ext cx="1534883" cy="1530346"/>
                <a:chOff x="9565059" y="4118157"/>
                <a:chExt cx="1534883" cy="1530346"/>
              </a:xfrm>
            </p:grpSpPr>
            <p:pic>
              <p:nvPicPr>
                <p:cNvPr id="2056" name="Picture 8" descr="ASTRO-H完成予想図-4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0128"/>
                <a:stretch/>
              </p:blipFill>
              <p:spPr bwMode="auto">
                <a:xfrm>
                  <a:off x="9565059" y="4165455"/>
                  <a:ext cx="1500016" cy="1483048"/>
                </a:xfrm>
                <a:prstGeom prst="rect">
                  <a:avLst/>
                </a:prstGeom>
                <a:noFill/>
                <a:ln w="38100"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10205017" y="4118157"/>
                  <a:ext cx="8949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err="1" smtClean="0">
                      <a:solidFill>
                        <a:schemeClr val="bg1"/>
                      </a:solidFill>
                    </a:rPr>
                    <a:t>Astro</a:t>
                  </a:r>
                  <a:r>
                    <a:rPr kumimoji="1" lang="en-US" altLang="ja-JP" dirty="0" smtClean="0">
                      <a:solidFill>
                        <a:schemeClr val="bg1"/>
                      </a:solidFill>
                    </a:rPr>
                    <a:t>-H</a:t>
                  </a:r>
                  <a:endParaRPr kumimoji="1" lang="ja-JP" alt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0" name="テキスト ボックス 19"/>
            <p:cNvSpPr txBox="1"/>
            <p:nvPr/>
          </p:nvSpPr>
          <p:spPr>
            <a:xfrm>
              <a:off x="7436378" y="6057671"/>
              <a:ext cx="177029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近傍</a:t>
              </a:r>
              <a:r>
                <a:rPr lang="ja-JP" altLang="en-US" sz="1400" dirty="0" smtClean="0"/>
                <a:t>銀河団 </a:t>
              </a:r>
              <a:r>
                <a:rPr lang="en-US" altLang="ja-JP" sz="1400" dirty="0" smtClean="0"/>
                <a:t>(z</a:t>
              </a:r>
              <a:r>
                <a:rPr lang="ja-JP" altLang="en-US" sz="1400" dirty="0" smtClean="0"/>
                <a:t>～</a:t>
              </a:r>
              <a:r>
                <a:rPr lang="en-US" altLang="ja-JP" sz="1400" dirty="0" smtClean="0"/>
                <a:t>0.3)</a:t>
              </a:r>
            </a:p>
            <a:p>
              <a:r>
                <a:rPr lang="ja-JP" altLang="en-US" sz="1400" dirty="0"/>
                <a:t>隠れた</a:t>
              </a:r>
              <a:r>
                <a:rPr lang="en-US" altLang="ja-JP" sz="1400" dirty="0" smtClean="0"/>
                <a:t>AGN(z</a:t>
              </a:r>
              <a:r>
                <a:rPr lang="ja-JP" altLang="en-US" sz="1400" dirty="0"/>
                <a:t>＜</a:t>
              </a:r>
              <a:r>
                <a:rPr lang="en-US" altLang="ja-JP" sz="1400" dirty="0" smtClean="0"/>
                <a:t>1</a:t>
              </a:r>
              <a:r>
                <a:rPr lang="en-US" altLang="ja-JP" sz="1400" dirty="0" smtClean="0"/>
                <a:t>)</a:t>
              </a:r>
            </a:p>
            <a:p>
              <a:r>
                <a:rPr lang="ja-JP" altLang="en-US" sz="1400" dirty="0"/>
                <a:t>大規模構造</a:t>
              </a:r>
              <a:r>
                <a:rPr lang="en-US" altLang="ja-JP" sz="1400" dirty="0"/>
                <a:t>, </a:t>
              </a:r>
              <a:r>
                <a:rPr lang="en-US" altLang="ja-JP" sz="1400" dirty="0" smtClean="0"/>
                <a:t>CXB</a:t>
              </a:r>
              <a:endParaRPr lang="ja-JP" altLang="en-US" sz="14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450426" y="6276629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14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508352" y="6514546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1400" dirty="0"/>
            </a:p>
          </p:txBody>
        </p:sp>
      </p:grpSp>
      <p:sp>
        <p:nvSpPr>
          <p:cNvPr id="2057" name="テキスト ボックス 2056"/>
          <p:cNvSpPr txBox="1"/>
          <p:nvPr/>
        </p:nvSpPr>
        <p:spPr>
          <a:xfrm>
            <a:off x="28674" y="3987061"/>
            <a:ext cx="1925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初代銀河形成</a:t>
            </a:r>
            <a:r>
              <a:rPr lang="en-US" altLang="ja-JP" sz="1400" dirty="0" smtClean="0"/>
              <a:t>(z</a:t>
            </a:r>
            <a:r>
              <a:rPr lang="ja-JP" altLang="en-US" sz="1400" dirty="0" smtClean="0"/>
              <a:t>～</a:t>
            </a:r>
            <a:r>
              <a:rPr lang="en-US" altLang="ja-JP" sz="1400" dirty="0" smtClean="0"/>
              <a:t>10)</a:t>
            </a:r>
          </a:p>
          <a:p>
            <a:r>
              <a:rPr lang="ja-JP" altLang="en-US" sz="1400" dirty="0" smtClean="0"/>
              <a:t>原始</a:t>
            </a:r>
            <a:r>
              <a:rPr lang="en-US" altLang="ja-JP" sz="1400" dirty="0" smtClean="0"/>
              <a:t>QSO</a:t>
            </a:r>
            <a:r>
              <a:rPr lang="ja-JP" altLang="en-US" sz="1400" dirty="0" smtClean="0"/>
              <a:t>ダスト</a:t>
            </a:r>
            <a:endParaRPr lang="en-US" altLang="ja-JP" sz="1400" dirty="0" smtClean="0"/>
          </a:p>
          <a:p>
            <a:r>
              <a:rPr lang="ja-JP" altLang="en-US" sz="1400" dirty="0" smtClean="0"/>
              <a:t>大質量</a:t>
            </a:r>
            <a:r>
              <a:rPr lang="en-US" altLang="ja-JP" sz="1400" dirty="0" smtClean="0"/>
              <a:t>BH</a:t>
            </a:r>
            <a:r>
              <a:rPr lang="ja-JP" altLang="en-US" sz="1400" dirty="0" smtClean="0"/>
              <a:t>進化</a:t>
            </a:r>
            <a:r>
              <a:rPr lang="en-US" altLang="ja-JP" sz="1400" dirty="0" smtClean="0"/>
              <a:t>(2&lt;z&lt;10)</a:t>
            </a:r>
          </a:p>
          <a:p>
            <a:r>
              <a:rPr lang="ja-JP" altLang="en-US" sz="1400" dirty="0" smtClean="0"/>
              <a:t>物質進化</a:t>
            </a:r>
            <a:r>
              <a:rPr kumimoji="1" lang="ja-JP" altLang="en-US" sz="1400" dirty="0" smtClean="0"/>
              <a:t>（有機分子）</a:t>
            </a:r>
            <a:endParaRPr kumimoji="1" lang="ja-JP" altLang="en-US" sz="1400" dirty="0"/>
          </a:p>
        </p:txBody>
      </p:sp>
      <p:sp>
        <p:nvSpPr>
          <p:cNvPr id="2059" name="テキスト ボックス 2058"/>
          <p:cNvSpPr txBox="1"/>
          <p:nvPr/>
        </p:nvSpPr>
        <p:spPr>
          <a:xfrm>
            <a:off x="7341782" y="1827834"/>
            <a:ext cx="180369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Pop-III </a:t>
            </a:r>
            <a:r>
              <a:rPr kumimoji="1" lang="ja-JP" altLang="en-US" sz="1400" dirty="0" smtClean="0"/>
              <a:t>星</a:t>
            </a:r>
            <a:r>
              <a:rPr kumimoji="1" lang="en-US" altLang="ja-JP" sz="1400" dirty="0" smtClean="0"/>
              <a:t>:</a:t>
            </a:r>
          </a:p>
          <a:p>
            <a:r>
              <a:rPr lang="ja-JP" altLang="en-US" sz="1400" dirty="0" smtClean="0"/>
              <a:t>水素分子</a:t>
            </a:r>
            <a:r>
              <a:rPr lang="ja-JP" altLang="en-US" sz="1400" dirty="0"/>
              <a:t>輝</a:t>
            </a:r>
            <a:r>
              <a:rPr lang="ja-JP" altLang="en-US" sz="1400" dirty="0" smtClean="0"/>
              <a:t>線 </a:t>
            </a:r>
            <a:r>
              <a:rPr lang="en-US" altLang="ja-JP" sz="1400" dirty="0" smtClean="0"/>
              <a:t>(z&lt;7)</a:t>
            </a:r>
          </a:p>
          <a:p>
            <a:r>
              <a:rPr lang="ja-JP" altLang="en-US" sz="1400" dirty="0" smtClean="0"/>
              <a:t>水素回転励起</a:t>
            </a:r>
            <a:r>
              <a:rPr lang="en-US" altLang="ja-JP" sz="1400" dirty="0" smtClean="0"/>
              <a:t>(z</a:t>
            </a:r>
            <a:r>
              <a:rPr lang="ja-JP" altLang="en-US" sz="1400" dirty="0" smtClean="0"/>
              <a:t>～</a:t>
            </a:r>
            <a:r>
              <a:rPr lang="en-US" altLang="ja-JP" sz="1400" dirty="0" smtClean="0"/>
              <a:t>20)</a:t>
            </a:r>
          </a:p>
          <a:p>
            <a:endParaRPr lang="en-US" altLang="ja-JP" sz="400" dirty="0" smtClean="0"/>
          </a:p>
          <a:p>
            <a:r>
              <a:rPr lang="ja-JP" altLang="en-US" sz="1400" dirty="0" smtClean="0"/>
              <a:t>隠れた</a:t>
            </a:r>
            <a:r>
              <a:rPr lang="en-US" altLang="ja-JP" sz="1400" dirty="0" smtClean="0"/>
              <a:t>AGN (z&lt;1)</a:t>
            </a:r>
          </a:p>
          <a:p>
            <a:r>
              <a:rPr lang="ja-JP" altLang="en-US" sz="1400" dirty="0" smtClean="0"/>
              <a:t>物質進化（氷、</a:t>
            </a:r>
            <a:r>
              <a:rPr lang="en-US" altLang="ja-JP" sz="1400" dirty="0" smtClean="0"/>
              <a:t>SiO2</a:t>
            </a:r>
            <a:r>
              <a:rPr lang="ja-JP" altLang="en-US" sz="1400" dirty="0" smtClean="0"/>
              <a:t>）</a:t>
            </a:r>
            <a:endParaRPr kumimoji="1" lang="ja-JP" altLang="en-US" sz="1400" dirty="0"/>
          </a:p>
        </p:txBody>
      </p:sp>
      <p:sp>
        <p:nvSpPr>
          <p:cNvPr id="2061" name="テキスト ボックス 2060"/>
          <p:cNvSpPr txBox="1"/>
          <p:nvPr/>
        </p:nvSpPr>
        <p:spPr>
          <a:xfrm>
            <a:off x="11211" y="6187370"/>
            <a:ext cx="18918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遠方銀河の発見</a:t>
            </a:r>
            <a:r>
              <a:rPr lang="en-US" altLang="ja-JP" sz="1400" dirty="0" smtClean="0"/>
              <a:t>(z</a:t>
            </a:r>
            <a:r>
              <a:rPr lang="ja-JP" altLang="en-US" sz="1400" dirty="0" smtClean="0"/>
              <a:t>～</a:t>
            </a:r>
            <a:r>
              <a:rPr lang="en-US" altLang="ja-JP" sz="1400" dirty="0" smtClean="0"/>
              <a:t>7)</a:t>
            </a:r>
          </a:p>
          <a:p>
            <a:r>
              <a:rPr lang="en-US" altLang="ja-JP" sz="1600" b="1" dirty="0" smtClean="0">
                <a:solidFill>
                  <a:srgbClr val="FF0000"/>
                </a:solidFill>
              </a:rPr>
              <a:t>GRB050904 (z=6.3)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062" name="テキスト ボックス 2061"/>
          <p:cNvSpPr txBox="1"/>
          <p:nvPr/>
        </p:nvSpPr>
        <p:spPr>
          <a:xfrm>
            <a:off x="128557" y="1464097"/>
            <a:ext cx="1672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初代銀河</a:t>
            </a:r>
            <a:r>
              <a:rPr kumimoji="1" lang="en-US" altLang="ja-JP" sz="1400" dirty="0" smtClean="0"/>
              <a:t>(z </a:t>
            </a:r>
            <a:r>
              <a:rPr lang="en-US" altLang="ja-JP" sz="1400" dirty="0" smtClean="0"/>
              <a:t>&gt; 10</a:t>
            </a:r>
            <a:r>
              <a:rPr kumimoji="1" lang="en-US" altLang="ja-JP" sz="1400" dirty="0" smtClean="0"/>
              <a:t>)</a:t>
            </a:r>
          </a:p>
          <a:p>
            <a:r>
              <a:rPr kumimoji="1" lang="en-US" altLang="ja-JP" sz="1400" dirty="0" smtClean="0"/>
              <a:t>(pop-III</a:t>
            </a:r>
            <a:r>
              <a:rPr lang="ja-JP" altLang="en-US" sz="1400" dirty="0" smtClean="0"/>
              <a:t>星で構成</a:t>
            </a:r>
            <a:r>
              <a:rPr lang="en-US" altLang="ja-JP" sz="1400" dirty="0" smtClean="0"/>
              <a:t>)</a:t>
            </a:r>
          </a:p>
          <a:p>
            <a:r>
              <a:rPr lang="ja-JP" altLang="en-US" sz="1400" dirty="0" smtClean="0"/>
              <a:t>遠方銀河の分光</a:t>
            </a:r>
            <a:endParaRPr lang="en-US" altLang="ja-JP" sz="1400" dirty="0" smtClean="0"/>
          </a:p>
          <a:p>
            <a:r>
              <a:rPr lang="ja-JP" altLang="en-US" sz="1400" dirty="0" smtClean="0"/>
              <a:t>宇宙再電離</a:t>
            </a:r>
            <a:r>
              <a:rPr lang="en-US" altLang="ja-JP" sz="1400" dirty="0" smtClean="0"/>
              <a:t>(z</a:t>
            </a:r>
            <a:r>
              <a:rPr lang="ja-JP" altLang="en-US" sz="1400" dirty="0" smtClean="0"/>
              <a:t>～</a:t>
            </a:r>
            <a:r>
              <a:rPr lang="en-US" altLang="ja-JP" sz="1400" dirty="0" smtClean="0"/>
              <a:t>10)</a:t>
            </a:r>
          </a:p>
          <a:p>
            <a:r>
              <a:rPr lang="ja-JP" altLang="en-US" sz="1600" b="1" dirty="0">
                <a:solidFill>
                  <a:srgbClr val="FF0000"/>
                </a:solidFill>
              </a:rPr>
              <a:t>ガンマ線バースト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grpSp>
        <p:nvGrpSpPr>
          <p:cNvPr id="2071" name="グループ化 2070"/>
          <p:cNvGrpSpPr/>
          <p:nvPr/>
        </p:nvGrpSpPr>
        <p:grpSpPr>
          <a:xfrm>
            <a:off x="1839660" y="2736731"/>
            <a:ext cx="5468644" cy="1724889"/>
            <a:chOff x="1839660" y="2736731"/>
            <a:chExt cx="5468644" cy="1724889"/>
          </a:xfrm>
        </p:grpSpPr>
        <p:sp>
          <p:nvSpPr>
            <p:cNvPr id="51" name="角丸四角形 50"/>
            <p:cNvSpPr/>
            <p:nvPr/>
          </p:nvSpPr>
          <p:spPr>
            <a:xfrm>
              <a:off x="1839660" y="2736731"/>
              <a:ext cx="5468644" cy="1724889"/>
            </a:xfrm>
            <a:prstGeom prst="roundRect">
              <a:avLst/>
            </a:prstGeom>
            <a:solidFill>
              <a:srgbClr val="FF99FF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9" name="テキスト ボックス 2068"/>
            <p:cNvSpPr txBox="1"/>
            <p:nvPr/>
          </p:nvSpPr>
          <p:spPr>
            <a:xfrm>
              <a:off x="2195736" y="3356992"/>
              <a:ext cx="44012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 smtClean="0">
                  <a:solidFill>
                    <a:schemeClr val="bg1"/>
                  </a:solidFill>
                </a:rPr>
                <a:t>光・赤外線・サブミリ波観測</a:t>
              </a:r>
              <a:endParaRPr kumimoji="1" lang="ja-JP" alt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2142410" y="4166205"/>
            <a:ext cx="615874" cy="461665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FF00"/>
                </a:solidFill>
              </a:rPr>
              <a:t>z=5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72443" y="2564904"/>
            <a:ext cx="771365" cy="461665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FF00"/>
                </a:solidFill>
              </a:rPr>
              <a:t>z=12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grpSp>
        <p:nvGrpSpPr>
          <p:cNvPr id="2073" name="グループ化 2072"/>
          <p:cNvGrpSpPr/>
          <p:nvPr/>
        </p:nvGrpSpPr>
        <p:grpSpPr>
          <a:xfrm>
            <a:off x="1844640" y="5013176"/>
            <a:ext cx="5468644" cy="1384537"/>
            <a:chOff x="1839661" y="5045980"/>
            <a:chExt cx="5468644" cy="1384537"/>
          </a:xfrm>
        </p:grpSpPr>
        <p:sp>
          <p:nvSpPr>
            <p:cNvPr id="2055" name="角丸四角形 2054"/>
            <p:cNvSpPr/>
            <p:nvPr/>
          </p:nvSpPr>
          <p:spPr>
            <a:xfrm>
              <a:off x="1839661" y="5045980"/>
              <a:ext cx="5468644" cy="1384537"/>
            </a:xfrm>
            <a:prstGeom prst="roundRect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2" name="テキスト ボックス 2071"/>
            <p:cNvSpPr txBox="1"/>
            <p:nvPr/>
          </p:nvSpPr>
          <p:spPr>
            <a:xfrm>
              <a:off x="2842274" y="5517232"/>
              <a:ext cx="3775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 smtClean="0">
                  <a:solidFill>
                    <a:schemeClr val="bg1"/>
                  </a:solidFill>
                </a:rPr>
                <a:t>高エネルギー天文学</a:t>
              </a:r>
              <a:endParaRPr kumimoji="1" lang="ja-JP" alt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2176964" y="6190014"/>
            <a:ext cx="545342" cy="400110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FF00"/>
                </a:solidFill>
              </a:rPr>
              <a:t>z=0</a:t>
            </a:r>
            <a:endParaRPr kumimoji="1" lang="ja-JP" altLang="en-US" sz="2000" b="1" dirty="0">
              <a:solidFill>
                <a:srgbClr val="FFFF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074712" y="5294867"/>
            <a:ext cx="744114" cy="400110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FF00"/>
                </a:solidFill>
              </a:rPr>
              <a:t>z=0.5</a:t>
            </a:r>
            <a:endParaRPr kumimoji="1" lang="ja-JP" altLang="en-US" sz="2000" b="1" dirty="0">
              <a:solidFill>
                <a:srgbClr val="FFFF00"/>
              </a:solidFill>
            </a:endParaRPr>
          </a:p>
        </p:txBody>
      </p:sp>
      <p:sp>
        <p:nvSpPr>
          <p:cNvPr id="2074" name="テキスト ボックス 2073"/>
          <p:cNvSpPr txBox="1"/>
          <p:nvPr/>
        </p:nvSpPr>
        <p:spPr>
          <a:xfrm>
            <a:off x="1907705" y="35679"/>
            <a:ext cx="5353301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chemeClr val="bg1"/>
                </a:solidFill>
              </a:rPr>
              <a:t>最近および将来の大型計画と戦略 （宇宙進化）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078" name="グループ化 2077"/>
          <p:cNvGrpSpPr/>
          <p:nvPr/>
        </p:nvGrpSpPr>
        <p:grpSpPr>
          <a:xfrm>
            <a:off x="1871035" y="1804159"/>
            <a:ext cx="5405737" cy="3066310"/>
            <a:chOff x="1902567" y="1804159"/>
            <a:chExt cx="5405737" cy="3066310"/>
          </a:xfrm>
        </p:grpSpPr>
        <p:sp>
          <p:nvSpPr>
            <p:cNvPr id="2075" name="角丸四角形 2074"/>
            <p:cNvSpPr/>
            <p:nvPr/>
          </p:nvSpPr>
          <p:spPr>
            <a:xfrm>
              <a:off x="1902567" y="2443387"/>
              <a:ext cx="5405737" cy="2427082"/>
            </a:xfrm>
            <a:prstGeom prst="roundRect">
              <a:avLst>
                <a:gd name="adj" fmla="val 12120"/>
              </a:avLst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6" name="テキスト ボックス 2075"/>
            <p:cNvSpPr txBox="1"/>
            <p:nvPr/>
          </p:nvSpPr>
          <p:spPr>
            <a:xfrm>
              <a:off x="2952503" y="1804159"/>
              <a:ext cx="3510898" cy="64633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ja-JP" altLang="en-US" sz="3600" dirty="0"/>
                <a:t>ガンマ線バースト</a:t>
              </a:r>
              <a:endParaRPr kumimoji="1" lang="ja-JP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764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66548" y="1052736"/>
            <a:ext cx="4577460" cy="4408223"/>
            <a:chOff x="83513" y="2365634"/>
            <a:chExt cx="4577460" cy="4408223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27" t="3682" r="14139" b="3922"/>
            <a:stretch/>
          </p:blipFill>
          <p:spPr>
            <a:xfrm>
              <a:off x="83513" y="2529707"/>
              <a:ext cx="4577460" cy="4244150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660057" y="2365634"/>
              <a:ext cx="3416320" cy="3693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最高赤方偏移の推移（分光観測）</a:t>
              </a:r>
              <a:endParaRPr kumimoji="1" lang="ja-JP" altLang="en-US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4695572" y="1284495"/>
            <a:ext cx="4397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Swift </a:t>
            </a:r>
            <a:r>
              <a:rPr kumimoji="1" lang="ja-JP" altLang="en-US" sz="2000" dirty="0" smtClean="0"/>
              <a:t>の観測から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400" b="1" dirty="0" smtClean="0"/>
              <a:t>z &gt; 6 </a:t>
            </a:r>
            <a:r>
              <a:rPr lang="ja-JP" altLang="en-US" sz="2000" dirty="0" smtClean="0"/>
              <a:t>が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~ 1</a:t>
            </a:r>
            <a:r>
              <a:rPr lang="en-US" altLang="ja-JP" sz="2000" dirty="0" smtClean="0"/>
              <a:t> event/</a:t>
            </a:r>
            <a:r>
              <a:rPr lang="en-US" altLang="ja-JP" sz="2000" dirty="0" err="1" smtClean="0"/>
              <a:t>yr</a:t>
            </a:r>
            <a:r>
              <a:rPr lang="en-US" altLang="ja-JP" sz="2000" dirty="0" smtClean="0"/>
              <a:t>/</a:t>
            </a:r>
            <a:r>
              <a:rPr lang="en-US" altLang="ja-JP" sz="2000" dirty="0" err="1" smtClean="0"/>
              <a:t>str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(</a:t>
            </a:r>
            <a:r>
              <a:rPr lang="en-US" altLang="ja-JP" sz="2400" dirty="0" smtClean="0">
                <a:solidFill>
                  <a:srgbClr val="0000FF"/>
                </a:solidFill>
              </a:rPr>
              <a:t>lower limit</a:t>
            </a:r>
            <a:r>
              <a:rPr lang="en-US" altLang="ja-JP" sz="2000" dirty="0" smtClean="0"/>
              <a:t>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44008" y="4498108"/>
            <a:ext cx="431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通常の</a:t>
            </a:r>
            <a:r>
              <a:rPr kumimoji="1" lang="en-US" altLang="ja-JP" sz="2000" dirty="0" smtClean="0"/>
              <a:t>low-z </a:t>
            </a:r>
            <a:r>
              <a:rPr lang="en-US" altLang="ja-JP" sz="2000" dirty="0" smtClean="0"/>
              <a:t>GRB</a:t>
            </a:r>
            <a:r>
              <a:rPr lang="ja-JP" altLang="en-US" sz="2000" dirty="0" smtClean="0"/>
              <a:t>は</a:t>
            </a:r>
            <a:r>
              <a:rPr lang="en-US" altLang="ja-JP" sz="2400" b="1" dirty="0" smtClean="0"/>
              <a:t>~100 </a:t>
            </a:r>
            <a:r>
              <a:rPr lang="en-US" altLang="ja-JP" sz="2000" dirty="0" smtClean="0"/>
              <a:t>events/</a:t>
            </a:r>
            <a:r>
              <a:rPr lang="en-US" altLang="ja-JP" sz="2000" dirty="0" err="1" smtClean="0"/>
              <a:t>yr</a:t>
            </a:r>
            <a:r>
              <a:rPr lang="en-US" altLang="ja-JP" sz="2000" dirty="0" smtClean="0"/>
              <a:t>/</a:t>
            </a:r>
            <a:r>
              <a:rPr lang="en-US" altLang="ja-JP" sz="2000" dirty="0" err="1" smtClean="0"/>
              <a:t>str</a:t>
            </a:r>
            <a:endParaRPr kumimoji="1"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4680520" y="210811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arenBoth"/>
            </a:pPr>
            <a:r>
              <a:rPr lang="en-US" altLang="ja-JP" dirty="0"/>
              <a:t>LF </a:t>
            </a:r>
            <a:r>
              <a:rPr lang="ja-JP" altLang="en-US" dirty="0"/>
              <a:t>からの見積り </a:t>
            </a:r>
            <a:r>
              <a:rPr lang="en-US" altLang="ja-JP" dirty="0"/>
              <a:t>(</a:t>
            </a:r>
            <a:r>
              <a:rPr lang="en-US" altLang="ja-JP" dirty="0" err="1"/>
              <a:t>Niino</a:t>
            </a:r>
            <a:r>
              <a:rPr lang="en-US" altLang="ja-JP" dirty="0"/>
              <a:t> 2012)</a:t>
            </a:r>
            <a:br>
              <a:rPr lang="en-US" altLang="ja-JP" dirty="0"/>
            </a:br>
            <a:r>
              <a:rPr lang="en-US" altLang="ja-JP" sz="2000" b="1" dirty="0">
                <a:solidFill>
                  <a:srgbClr val="FF0000"/>
                </a:solidFill>
              </a:rPr>
              <a:t>z &gt; 7 </a:t>
            </a:r>
            <a:r>
              <a:rPr lang="ja-JP" altLang="en-US" dirty="0">
                <a:solidFill>
                  <a:srgbClr val="FF0000"/>
                </a:solidFill>
              </a:rPr>
              <a:t>が </a:t>
            </a:r>
            <a:r>
              <a:rPr lang="en-US" altLang="ja-JP" sz="2000" b="1" dirty="0">
                <a:solidFill>
                  <a:srgbClr val="FF0000"/>
                </a:solidFill>
              </a:rPr>
              <a:t>2.5 </a:t>
            </a:r>
            <a:r>
              <a:rPr lang="ja-JP" altLang="en-US" sz="2000" b="1" dirty="0">
                <a:solidFill>
                  <a:srgbClr val="FF0000"/>
                </a:solidFill>
              </a:rPr>
              <a:t>～</a:t>
            </a:r>
            <a:r>
              <a:rPr lang="en-US" altLang="ja-JP" sz="2000" b="1" dirty="0">
                <a:solidFill>
                  <a:srgbClr val="FF0000"/>
                </a:solidFill>
              </a:rPr>
              <a:t>50 </a:t>
            </a:r>
            <a:r>
              <a:rPr lang="en-US" altLang="ja-JP" dirty="0">
                <a:solidFill>
                  <a:srgbClr val="FF0000"/>
                </a:solidFill>
              </a:rPr>
              <a:t>event/</a:t>
            </a:r>
            <a:r>
              <a:rPr lang="en-US" altLang="ja-JP" dirty="0" err="1">
                <a:solidFill>
                  <a:srgbClr val="FF0000"/>
                </a:solidFill>
              </a:rPr>
              <a:t>yr</a:t>
            </a:r>
            <a:r>
              <a:rPr lang="en-US" altLang="ja-JP" dirty="0">
                <a:solidFill>
                  <a:srgbClr val="FF0000"/>
                </a:solidFill>
              </a:rPr>
              <a:t>/</a:t>
            </a:r>
            <a:r>
              <a:rPr lang="en-US" altLang="ja-JP" dirty="0" err="1">
                <a:solidFill>
                  <a:srgbClr val="FF0000"/>
                </a:solidFill>
              </a:rPr>
              <a:t>str</a:t>
            </a:r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endParaRPr lang="en-US" altLang="ja-JP" sz="500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arenBoth"/>
            </a:pPr>
            <a:r>
              <a:rPr lang="en-US" altLang="ja-JP" dirty="0" smtClean="0"/>
              <a:t>Dark </a:t>
            </a:r>
            <a:r>
              <a:rPr lang="en-US" altLang="ja-JP" dirty="0"/>
              <a:t>matter halo </a:t>
            </a:r>
            <a:r>
              <a:rPr lang="ja-JP" altLang="en-US" dirty="0"/>
              <a:t>の進化 </a:t>
            </a:r>
            <a:r>
              <a:rPr lang="en-US" altLang="ja-JP" dirty="0"/>
              <a:t>(Mao 2012)</a:t>
            </a:r>
            <a:br>
              <a:rPr lang="en-US" altLang="ja-JP" dirty="0"/>
            </a:br>
            <a:r>
              <a:rPr lang="en-US" altLang="ja-JP" sz="2000" b="1" dirty="0">
                <a:solidFill>
                  <a:srgbClr val="FF0000"/>
                </a:solidFill>
              </a:rPr>
              <a:t>z &gt;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7 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16 </a:t>
            </a:r>
            <a:r>
              <a:rPr lang="en-US" altLang="ja-JP" dirty="0">
                <a:solidFill>
                  <a:srgbClr val="FF0000"/>
                </a:solidFill>
              </a:rPr>
              <a:t>events/</a:t>
            </a:r>
            <a:r>
              <a:rPr lang="en-US" altLang="ja-JP" dirty="0" err="1">
                <a:solidFill>
                  <a:srgbClr val="FF0000"/>
                </a:solidFill>
              </a:rPr>
              <a:t>yr</a:t>
            </a:r>
            <a:r>
              <a:rPr lang="en-US" altLang="ja-JP" dirty="0">
                <a:solidFill>
                  <a:srgbClr val="FF0000"/>
                </a:solidFill>
              </a:rPr>
              <a:t>/</a:t>
            </a:r>
            <a:r>
              <a:rPr lang="en-US" altLang="ja-JP" dirty="0" err="1">
                <a:solidFill>
                  <a:srgbClr val="FF0000"/>
                </a:solidFill>
              </a:rPr>
              <a:t>str</a:t>
            </a:r>
            <a:r>
              <a:rPr lang="en-US" altLang="ja-JP" dirty="0"/>
              <a:t/>
            </a:r>
            <a:br>
              <a:rPr lang="en-US" altLang="ja-JP" dirty="0"/>
            </a:br>
            <a:endParaRPr lang="en-US" altLang="ja-JP" sz="500" dirty="0"/>
          </a:p>
          <a:p>
            <a:pPr marL="342900" indent="-342900">
              <a:buAutoNum type="arabicParenBoth"/>
            </a:pPr>
            <a:r>
              <a:rPr lang="en-US" altLang="ja-JP" dirty="0" smtClean="0"/>
              <a:t>SFR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Wanderman</a:t>
            </a:r>
            <a:r>
              <a:rPr lang="en-US" altLang="ja-JP" dirty="0" smtClean="0"/>
              <a:t> </a:t>
            </a:r>
            <a:r>
              <a:rPr lang="en-US" altLang="ja-JP" dirty="0"/>
              <a:t>&amp; </a:t>
            </a:r>
            <a:r>
              <a:rPr lang="en-US" altLang="ja-JP" dirty="0" err="1"/>
              <a:t>Piran</a:t>
            </a:r>
            <a:r>
              <a:rPr lang="en-US" altLang="ja-JP" dirty="0"/>
              <a:t> 2010)</a:t>
            </a:r>
            <a:br>
              <a:rPr lang="en-US" altLang="ja-JP" dirty="0"/>
            </a:br>
            <a:r>
              <a:rPr lang="en-US" altLang="ja-JP" sz="2000" b="1" dirty="0">
                <a:solidFill>
                  <a:srgbClr val="FF0000"/>
                </a:solidFill>
              </a:rPr>
              <a:t>z &gt; 10 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3 </a:t>
            </a:r>
            <a:r>
              <a:rPr lang="en-US" altLang="ja-JP" dirty="0">
                <a:solidFill>
                  <a:srgbClr val="FF0000"/>
                </a:solidFill>
              </a:rPr>
              <a:t>events/</a:t>
            </a:r>
            <a:r>
              <a:rPr lang="en-US" altLang="ja-JP" dirty="0" err="1">
                <a:solidFill>
                  <a:srgbClr val="FF0000"/>
                </a:solidFill>
              </a:rPr>
              <a:t>yr</a:t>
            </a:r>
            <a:r>
              <a:rPr lang="en-US" altLang="ja-JP" dirty="0">
                <a:solidFill>
                  <a:srgbClr val="FF0000"/>
                </a:solidFill>
              </a:rPr>
              <a:t>/</a:t>
            </a:r>
            <a:r>
              <a:rPr lang="en-US" altLang="ja-JP" dirty="0" err="1">
                <a:solidFill>
                  <a:srgbClr val="FF0000"/>
                </a:solidFill>
              </a:rPr>
              <a:t>str</a:t>
            </a:r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sz="2000" b="1" dirty="0">
                <a:solidFill>
                  <a:srgbClr val="FF0000"/>
                </a:solidFill>
              </a:rPr>
              <a:t>z &gt;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7 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~ 10 </a:t>
            </a:r>
            <a:r>
              <a:rPr lang="en-US" altLang="ja-JP" dirty="0">
                <a:solidFill>
                  <a:srgbClr val="FF0000"/>
                </a:solidFill>
              </a:rPr>
              <a:t>events/</a:t>
            </a:r>
            <a:r>
              <a:rPr lang="en-US" altLang="ja-JP" dirty="0" err="1">
                <a:solidFill>
                  <a:srgbClr val="FF0000"/>
                </a:solidFill>
              </a:rPr>
              <a:t>yr</a:t>
            </a:r>
            <a:r>
              <a:rPr lang="en-US" altLang="ja-JP" dirty="0">
                <a:solidFill>
                  <a:srgbClr val="FF0000"/>
                </a:solidFill>
              </a:rPr>
              <a:t>/</a:t>
            </a:r>
            <a:r>
              <a:rPr lang="en-US" altLang="ja-JP" dirty="0" err="1">
                <a:solidFill>
                  <a:srgbClr val="FF0000"/>
                </a:solidFill>
              </a:rPr>
              <a:t>str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0341" y="332656"/>
            <a:ext cx="790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高赤方偏移 </a:t>
            </a:r>
            <a:r>
              <a:rPr kumimoji="1" lang="en-US" altLang="ja-JP" sz="2800" dirty="0" smtClean="0"/>
              <a:t>GRB </a:t>
            </a:r>
            <a:r>
              <a:rPr kumimoji="1" lang="ja-JP" altLang="en-US" sz="2800" dirty="0" err="1" smtClean="0"/>
              <a:t>の検</a:t>
            </a:r>
            <a:r>
              <a:rPr kumimoji="1" lang="ja-JP" altLang="en-US" sz="2800" dirty="0" smtClean="0"/>
              <a:t>出</a:t>
            </a:r>
            <a:r>
              <a:rPr lang="ja-JP" altLang="en-US" sz="2800" dirty="0" smtClean="0"/>
              <a:t>期待値 </a:t>
            </a:r>
            <a:r>
              <a:rPr lang="en-US" altLang="ja-JP" sz="2800" dirty="0" smtClean="0"/>
              <a:t>= </a:t>
            </a:r>
            <a:r>
              <a:rPr lang="ja-JP" altLang="en-US" sz="2800" dirty="0"/>
              <a:t>約 </a:t>
            </a:r>
            <a:r>
              <a:rPr lang="en-US" altLang="ja-JP" sz="2800" dirty="0"/>
              <a:t>10 event/</a:t>
            </a:r>
            <a:r>
              <a:rPr lang="en-US" altLang="ja-JP" sz="2800" dirty="0" err="1"/>
              <a:t>yr</a:t>
            </a:r>
            <a:r>
              <a:rPr lang="en-US" altLang="ja-JP" sz="2800" dirty="0"/>
              <a:t>/</a:t>
            </a:r>
            <a:r>
              <a:rPr lang="en-US" altLang="ja-JP" sz="2800" dirty="0" err="1"/>
              <a:t>str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5643245"/>
            <a:ext cx="805060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dirty="0" smtClean="0"/>
              <a:t>観測頻度も高いと予想でき、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地上・宇宙の大型望遠鏡に観測の機会を提供できる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857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7504" y="2589723"/>
            <a:ext cx="8953220" cy="4792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07504" y="784299"/>
            <a:ext cx="8953220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294265"/>
            <a:ext cx="9144000" cy="35637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http://astro.s.kanazawa-u.ac.jp/~yonetoku/hiz-gundam/GUNDAM_imag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4265"/>
            <a:ext cx="7051866" cy="352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940152" y="4005064"/>
            <a:ext cx="312835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</a:t>
            </a:r>
            <a:r>
              <a:rPr kumimoji="1" lang="ja-JP" altLang="en-US" dirty="0" smtClean="0"/>
              <a:t>線イメージング検出器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b="1" u="sng" dirty="0" smtClean="0">
                <a:solidFill>
                  <a:srgbClr val="FF0000"/>
                </a:solidFill>
              </a:rPr>
              <a:t>視野</a:t>
            </a:r>
            <a:r>
              <a:rPr lang="ja-JP" altLang="en-US" b="1" u="sng" dirty="0" smtClean="0">
                <a:solidFill>
                  <a:srgbClr val="FF0000"/>
                </a:solidFill>
              </a:rPr>
              <a:t>１</a:t>
            </a:r>
            <a:r>
              <a:rPr kumimoji="1" lang="ja-JP" altLang="en-US" b="1" u="sng" dirty="0" smtClean="0">
                <a:solidFill>
                  <a:srgbClr val="FF0000"/>
                </a:solidFill>
              </a:rPr>
              <a:t>～２ステラジアン</a:t>
            </a:r>
            <a:endParaRPr kumimoji="1" lang="en-US" altLang="ja-JP" b="1" u="sng" dirty="0" smtClean="0">
              <a:solidFill>
                <a:srgbClr val="FF0000"/>
              </a:solidFill>
            </a:endParaRPr>
          </a:p>
          <a:p>
            <a:r>
              <a:rPr kumimoji="1" lang="ja-JP" altLang="en-US" b="1" u="sng" dirty="0" smtClean="0">
                <a:solidFill>
                  <a:srgbClr val="FF0000"/>
                </a:solidFill>
              </a:rPr>
              <a:t>角度分解能</a:t>
            </a:r>
            <a:r>
              <a:rPr kumimoji="1" lang="en-US" altLang="ja-JP" b="1" u="sng" dirty="0" smtClean="0">
                <a:solidFill>
                  <a:srgbClr val="FF0000"/>
                </a:solidFill>
              </a:rPr>
              <a:t>5</a:t>
            </a:r>
            <a:r>
              <a:rPr kumimoji="1" lang="ja-JP" altLang="en-US" b="1" u="sng" dirty="0" smtClean="0">
                <a:solidFill>
                  <a:srgbClr val="FF0000"/>
                </a:solidFill>
              </a:rPr>
              <a:t>～</a:t>
            </a:r>
            <a:r>
              <a:rPr kumimoji="1" lang="en-US" altLang="ja-JP" b="1" u="sng" dirty="0" smtClean="0">
                <a:solidFill>
                  <a:srgbClr val="FF0000"/>
                </a:solidFill>
              </a:rPr>
              <a:t>10</a:t>
            </a:r>
            <a:r>
              <a:rPr kumimoji="1" lang="ja-JP" altLang="en-US" b="1" u="sng" dirty="0" smtClean="0">
                <a:solidFill>
                  <a:srgbClr val="FF0000"/>
                </a:solidFill>
              </a:rPr>
              <a:t>分角</a:t>
            </a:r>
            <a:endParaRPr kumimoji="1" lang="en-US" altLang="ja-JP" dirty="0" smtClean="0"/>
          </a:p>
          <a:p>
            <a:r>
              <a:rPr lang="en-US" altLang="ja-JP" dirty="0" smtClean="0"/>
              <a:t>Si (+</a:t>
            </a:r>
            <a:r>
              <a:rPr lang="en-US" altLang="ja-JP" dirty="0" err="1" smtClean="0"/>
              <a:t>CdTe</a:t>
            </a:r>
            <a:r>
              <a:rPr lang="en-US" altLang="ja-JP" dirty="0" smtClean="0"/>
              <a:t>) + </a:t>
            </a:r>
            <a:r>
              <a:rPr lang="ja-JP" altLang="en-US" dirty="0" smtClean="0"/>
              <a:t>コーデッドマスク</a:t>
            </a:r>
          </a:p>
          <a:p>
            <a:r>
              <a:rPr kumimoji="1" lang="en-US" altLang="ja-JP" dirty="0" smtClean="0"/>
              <a:t>(1 – 20 </a:t>
            </a:r>
            <a:r>
              <a:rPr kumimoji="1" lang="en-US" altLang="ja-JP" dirty="0" err="1" smtClean="0"/>
              <a:t>keV</a:t>
            </a:r>
            <a:r>
              <a:rPr kumimoji="1" lang="en-US" altLang="ja-JP" dirty="0" smtClean="0"/>
              <a:t>, 10 – 100 </a:t>
            </a:r>
            <a:r>
              <a:rPr kumimoji="1" lang="en-US" altLang="ja-JP" dirty="0" err="1" smtClean="0"/>
              <a:t>keV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43419" y="5541039"/>
            <a:ext cx="442460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30cm </a:t>
            </a:r>
            <a:r>
              <a:rPr kumimoji="1" lang="ja-JP" altLang="en-US" dirty="0" smtClean="0"/>
              <a:t>可視・近赤外線望遠鏡（</a:t>
            </a:r>
            <a:r>
              <a:rPr kumimoji="1" lang="ja-JP" altLang="en-US" b="1" u="sng" dirty="0" smtClean="0">
                <a:solidFill>
                  <a:srgbClr val="FF0000"/>
                </a:solidFill>
              </a:rPr>
              <a:t>視野</a:t>
            </a:r>
            <a:r>
              <a:rPr lang="ja-JP" altLang="en-US" b="1" u="sng" dirty="0">
                <a:solidFill>
                  <a:srgbClr val="FF0000"/>
                </a:solidFill>
              </a:rPr>
              <a:t>１７</a:t>
            </a:r>
            <a:r>
              <a:rPr kumimoji="1" lang="ja-JP" altLang="en-US" b="1" u="sng" dirty="0" smtClean="0">
                <a:solidFill>
                  <a:srgbClr val="FF0000"/>
                </a:solidFill>
              </a:rPr>
              <a:t>分角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lang="ja-JP" altLang="en-US" dirty="0" smtClean="0"/>
              <a:t>可視光 </a:t>
            </a:r>
            <a:r>
              <a:rPr lang="en-US" altLang="ja-JP" dirty="0" smtClean="0"/>
              <a:t>(0.4 – 0.85μm) </a:t>
            </a:r>
            <a:r>
              <a:rPr lang="ja-JP" altLang="en-US" dirty="0" smtClean="0"/>
              <a:t>測光</a:t>
            </a:r>
            <a:endParaRPr lang="en-US" altLang="ja-JP" dirty="0" smtClean="0"/>
          </a:p>
          <a:p>
            <a:r>
              <a:rPr lang="ja-JP" altLang="en-US" dirty="0"/>
              <a:t>近赤外</a:t>
            </a:r>
            <a:r>
              <a:rPr kumimoji="1" lang="en-US" altLang="ja-JP" dirty="0" smtClean="0"/>
              <a:t> (</a:t>
            </a:r>
            <a:r>
              <a:rPr lang="en-US" altLang="ja-JP" dirty="0" smtClean="0"/>
              <a:t>0.85</a:t>
            </a:r>
            <a:r>
              <a:rPr kumimoji="1" lang="en-US" altLang="ja-JP" dirty="0" smtClean="0"/>
              <a:t> – 1.7μm) </a:t>
            </a:r>
            <a:r>
              <a:rPr kumimoji="1" lang="ja-JP" altLang="en-US" dirty="0" smtClean="0"/>
              <a:t>分光・測光</a:t>
            </a:r>
            <a:endParaRPr kumimoji="1" lang="en-US" altLang="ja-JP" dirty="0" smtClean="0"/>
          </a:p>
          <a:p>
            <a:r>
              <a:rPr lang="ja-JP" altLang="en-US" dirty="0" smtClean="0"/>
              <a:t>低分散分光またはバンド測光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223953"/>
            <a:ext cx="2133600" cy="365125"/>
          </a:xfrm>
        </p:spPr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7504" y="840541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kumimoji="1" lang="en-US" altLang="ja-JP" sz="2400" dirty="0" smtClean="0"/>
              <a:t> </a:t>
            </a:r>
            <a:r>
              <a:rPr lang="ja-JP" altLang="en-US" sz="2400" dirty="0"/>
              <a:t>Ｘ</a:t>
            </a:r>
            <a:r>
              <a:rPr lang="ja-JP" altLang="en-US" sz="2400" dirty="0" smtClean="0"/>
              <a:t>線帯による</a:t>
            </a:r>
            <a:r>
              <a:rPr kumimoji="1" lang="en-US" altLang="ja-JP" sz="2400" dirty="0" smtClean="0"/>
              <a:t>GRB</a:t>
            </a:r>
            <a:r>
              <a:rPr lang="ja-JP" altLang="en-US" sz="2400" dirty="0" smtClean="0"/>
              <a:t> </a:t>
            </a:r>
            <a:r>
              <a:rPr kumimoji="1" lang="ja-JP" altLang="en-US" sz="2400" dirty="0" smtClean="0"/>
              <a:t>検出と</a:t>
            </a:r>
            <a:r>
              <a:rPr lang="ja-JP" altLang="en-US" sz="2400" dirty="0" smtClean="0"/>
              <a:t>、発生情報の</a:t>
            </a:r>
            <a:r>
              <a:rPr kumimoji="1" lang="ja-JP" altLang="en-US" sz="2400" dirty="0" smtClean="0"/>
              <a:t>通報</a:t>
            </a:r>
            <a:endParaRPr kumimoji="1" lang="en-US" altLang="ja-JP" sz="2400" dirty="0" smtClean="0"/>
          </a:p>
          <a:p>
            <a:pPr marL="342900" indent="-342900">
              <a:buAutoNum type="arabicParenBoth"/>
            </a:pPr>
            <a:r>
              <a:rPr lang="ja-JP" altLang="en-US" sz="2400" dirty="0" smtClean="0"/>
              <a:t> 自律制御で姿勢を変え、</a:t>
            </a:r>
            <a:r>
              <a:rPr lang="ja-JP" altLang="en-US" sz="2400" b="1" u="sng" dirty="0" smtClean="0">
                <a:solidFill>
                  <a:srgbClr val="FF0000"/>
                </a:solidFill>
              </a:rPr>
              <a:t>約１分後</a:t>
            </a:r>
            <a:r>
              <a:rPr lang="ja-JP" altLang="en-US" sz="2400" dirty="0"/>
              <a:t>から</a:t>
            </a:r>
            <a:r>
              <a:rPr lang="ja-JP" altLang="en-US" sz="2400" dirty="0" smtClean="0"/>
              <a:t>近赤外線で追観測を開始</a:t>
            </a:r>
            <a:endParaRPr lang="en-US" altLang="ja-JP" sz="2400" dirty="0" smtClean="0"/>
          </a:p>
          <a:p>
            <a:pPr marL="342900" indent="-342900">
              <a:buAutoNum type="arabicParenBoth"/>
            </a:pPr>
            <a:r>
              <a:rPr kumimoji="1" lang="ja-JP" altLang="en-US" sz="2400" dirty="0" smtClean="0"/>
              <a:t> 「詳細な方向 </a:t>
            </a:r>
            <a:r>
              <a:rPr kumimoji="1" lang="en-US" altLang="ja-JP" sz="2400" dirty="0" smtClean="0"/>
              <a:t>(1</a:t>
            </a:r>
            <a:r>
              <a:rPr kumimoji="1" lang="ja-JP" altLang="en-US" sz="2400" dirty="0" smtClean="0"/>
              <a:t>秒角</a:t>
            </a:r>
            <a:r>
              <a:rPr kumimoji="1" lang="en-US" altLang="ja-JP" sz="2400" dirty="0" smtClean="0"/>
              <a:t>) </a:t>
            </a:r>
            <a:r>
              <a:rPr kumimoji="1" lang="ja-JP" altLang="en-US" sz="2400" dirty="0" smtClean="0"/>
              <a:t>」と「赤方偏移</a:t>
            </a:r>
            <a:r>
              <a:rPr kumimoji="1" lang="en-US" altLang="ja-JP" sz="2400" dirty="0" smtClean="0"/>
              <a:t>(high-z </a:t>
            </a:r>
            <a:r>
              <a:rPr kumimoji="1" lang="ja-JP" altLang="en-US" sz="2400" dirty="0" smtClean="0"/>
              <a:t>であること</a:t>
            </a:r>
            <a:r>
              <a:rPr kumimoji="1" lang="en-US" altLang="ja-JP" sz="2400" dirty="0" smtClean="0"/>
              <a:t> z&gt;7)</a:t>
            </a:r>
            <a:r>
              <a:rPr kumimoji="1" lang="ja-JP" altLang="en-US" sz="2400" dirty="0" smtClean="0"/>
              <a:t>」を</a:t>
            </a:r>
            <a:r>
              <a:rPr lang="ja-JP" altLang="en-US" sz="2400" dirty="0"/>
              <a:t>通報</a:t>
            </a:r>
            <a:endParaRPr kumimoji="1" lang="en-US" altLang="ja-JP" sz="24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7504" y="179929"/>
            <a:ext cx="7794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小型科学衛星 </a:t>
            </a:r>
            <a:r>
              <a:rPr kumimoji="1" lang="en-US" altLang="ja-JP" sz="3200" dirty="0" err="1" smtClean="0"/>
              <a:t>HiZ</a:t>
            </a:r>
            <a:r>
              <a:rPr kumimoji="1" lang="en-US" altLang="ja-JP" sz="3200" dirty="0" smtClean="0"/>
              <a:t>-GUNDAM </a:t>
            </a:r>
            <a:r>
              <a:rPr kumimoji="1" lang="ja-JP" altLang="en-US" sz="3200" dirty="0" smtClean="0"/>
              <a:t>の観測の流れ</a:t>
            </a:r>
            <a:endParaRPr kumimoji="1" lang="ja-JP" altLang="en-US" sz="32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262" y="3346772"/>
            <a:ext cx="9025228" cy="52322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高赤方</a:t>
            </a:r>
            <a:r>
              <a:rPr lang="ja-JP" altLang="en-US" sz="2800" dirty="0" smtClean="0">
                <a:solidFill>
                  <a:srgbClr val="FF0000"/>
                </a:solidFill>
              </a:rPr>
              <a:t>偏移に対応するため、</a:t>
            </a:r>
            <a:r>
              <a:rPr lang="en-US" altLang="ja-JP" sz="2800" dirty="0" smtClean="0">
                <a:solidFill>
                  <a:srgbClr val="FF0000"/>
                </a:solidFill>
              </a:rPr>
              <a:t>X</a:t>
            </a:r>
            <a:r>
              <a:rPr lang="ja-JP" altLang="en-US" sz="2800" dirty="0" smtClean="0">
                <a:solidFill>
                  <a:srgbClr val="FF0000"/>
                </a:solidFill>
              </a:rPr>
              <a:t>線と近赤外線の融合が特徴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57654" y="2598003"/>
            <a:ext cx="8910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(4) </a:t>
            </a:r>
            <a:r>
              <a:rPr lang="ja-JP" altLang="en-US" sz="2400" dirty="0" smtClean="0"/>
              <a:t>大型</a:t>
            </a:r>
            <a:r>
              <a:rPr lang="ja-JP" altLang="en-US" sz="2400" dirty="0"/>
              <a:t>望遠鏡と協力して </a:t>
            </a:r>
            <a:r>
              <a:rPr lang="en-US" altLang="ja-JP" sz="2400" dirty="0"/>
              <a:t>z&gt;7 </a:t>
            </a:r>
            <a:r>
              <a:rPr lang="ja-JP" altLang="en-US" sz="2400" dirty="0"/>
              <a:t>の高分散スペクトルを</a:t>
            </a:r>
            <a:r>
              <a:rPr lang="ja-JP" altLang="en-US" sz="2400" dirty="0" smtClean="0"/>
              <a:t>取得</a:t>
            </a:r>
            <a:endParaRPr lang="en-US" altLang="ja-JP" sz="2400" dirty="0" smtClean="0"/>
          </a:p>
          <a:p>
            <a:r>
              <a:rPr lang="en-US" altLang="ja-JP" sz="2400" dirty="0" smtClean="0"/>
              <a:t> </a:t>
            </a:r>
            <a:endParaRPr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4366" y="2101792"/>
            <a:ext cx="493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ここまでがミッションの範囲。その後、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486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89" y="432418"/>
            <a:ext cx="4616091" cy="346206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" y="385120"/>
            <a:ext cx="4608512" cy="345638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76056" y="116632"/>
            <a:ext cx="247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ピークフラックス分布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4482405"/>
            <a:ext cx="5472460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u="sng" dirty="0" smtClean="0"/>
              <a:t>■ </a:t>
            </a:r>
            <a:r>
              <a:rPr lang="en-US" altLang="ja-JP" sz="2000" b="1" u="sng" dirty="0" smtClean="0"/>
              <a:t>high-z </a:t>
            </a:r>
            <a:r>
              <a:rPr lang="ja-JP" altLang="en-US" sz="2000" b="1" u="sng" dirty="0" smtClean="0"/>
              <a:t>で </a:t>
            </a:r>
            <a:r>
              <a:rPr lang="en-US" altLang="ja-JP" sz="2000" b="1" u="sng" dirty="0" smtClean="0"/>
              <a:t>T90 </a:t>
            </a:r>
            <a:r>
              <a:rPr lang="ja-JP" altLang="en-US" sz="2000" b="1" u="sng" dirty="0" smtClean="0"/>
              <a:t>の長いイベントが少ない</a:t>
            </a:r>
            <a:endParaRPr lang="en-US" altLang="ja-JP" sz="2000" b="1" u="sng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 Time dilation </a:t>
            </a:r>
            <a:r>
              <a:rPr lang="ja-JP" altLang="en-US" dirty="0" smtClean="0"/>
              <a:t>の効果で必ず継続時間は長くなるはず</a:t>
            </a:r>
            <a:endParaRPr lang="en-US" altLang="ja-JP" dirty="0" smtClean="0"/>
          </a:p>
          <a:p>
            <a:r>
              <a:rPr kumimoji="1" lang="en-US" altLang="ja-JP" dirty="0" smtClean="0"/>
              <a:t>     </a:t>
            </a:r>
            <a:r>
              <a:rPr kumimoji="1" lang="ja-JP" altLang="en-US" dirty="0" smtClean="0"/>
              <a:t>バーストの明るい部分だけを観測している可能性</a:t>
            </a:r>
            <a:endParaRPr kumimoji="1" lang="en-US" altLang="ja-JP" sz="600" dirty="0" smtClean="0"/>
          </a:p>
          <a:p>
            <a:r>
              <a:rPr lang="ja-JP" altLang="en-US" sz="2000" b="1" u="sng" dirty="0" smtClean="0"/>
              <a:t>■</a:t>
            </a:r>
            <a:r>
              <a:rPr lang="ja-JP" altLang="en-US" sz="2000" b="1" u="sng" dirty="0"/>
              <a:t>カウントレートでのトリガーだけでは</a:t>
            </a:r>
            <a:r>
              <a:rPr lang="ja-JP" altLang="en-US" sz="2000" b="1" u="sng" dirty="0" smtClean="0"/>
              <a:t>厳しい</a:t>
            </a:r>
            <a:endParaRPr lang="en-US" altLang="ja-JP" sz="2000" b="1" u="sng" dirty="0" smtClean="0"/>
          </a:p>
          <a:p>
            <a:r>
              <a:rPr lang="ja-JP" altLang="en-US" dirty="0" smtClean="0"/>
              <a:t>     エネルギー</a:t>
            </a:r>
            <a:r>
              <a:rPr lang="ja-JP" altLang="en-US" dirty="0"/>
              <a:t>流入</a:t>
            </a:r>
            <a:r>
              <a:rPr lang="ja-JP" altLang="en-US" dirty="0" smtClean="0"/>
              <a:t>は十分ありそう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6192" y="3841884"/>
            <a:ext cx="435580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Missing High-Redshift GRBs?</a:t>
            </a:r>
            <a:endParaRPr kumimoji="1" lang="ja-JP" altLang="en-US" sz="28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541555" y="116632"/>
            <a:ext cx="4566949" cy="3717755"/>
            <a:chOff x="-2124744" y="328145"/>
            <a:chExt cx="4566949" cy="3717755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24744" y="620688"/>
              <a:ext cx="4566949" cy="3425212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-2124744" y="328145"/>
              <a:ext cx="418576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/>
                <a:t>　　　</a:t>
              </a:r>
              <a:r>
                <a:rPr lang="en-US" altLang="ja-JP" sz="2000" dirty="0" err="1" smtClean="0"/>
                <a:t>fluence</a:t>
              </a:r>
              <a:r>
                <a:rPr lang="ja-JP" altLang="en-US" sz="2000" dirty="0" smtClean="0"/>
                <a:t>　　　　　　　　　　　　　　　　</a:t>
              </a:r>
              <a:endParaRPr kumimoji="1" lang="ja-JP" altLang="en-US" sz="2000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509260" y="148570"/>
            <a:ext cx="3159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GRB</a:t>
            </a:r>
            <a:r>
              <a:rPr kumimoji="1" lang="ja-JP" altLang="en-US" sz="2000" dirty="0" smtClean="0"/>
              <a:t>の継続時間</a:t>
            </a:r>
            <a:r>
              <a:rPr kumimoji="1" lang="ja-JP" altLang="en-US" sz="2000" dirty="0" smtClean="0"/>
              <a:t>分布 </a:t>
            </a:r>
            <a:r>
              <a:rPr kumimoji="1" lang="en-US" altLang="ja-JP" sz="2000" dirty="0" smtClean="0"/>
              <a:t>(Swift)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6074132"/>
            <a:ext cx="817082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</a:rPr>
              <a:t> 数</a:t>
            </a:r>
            <a:r>
              <a:rPr lang="en-US" altLang="ja-JP" sz="3200" b="1" dirty="0" err="1">
                <a:solidFill>
                  <a:srgbClr val="FF0000"/>
                </a:solidFill>
              </a:rPr>
              <a:t>keV</a:t>
            </a:r>
            <a:r>
              <a:rPr lang="ja-JP" altLang="en-US" sz="3200" b="1" dirty="0">
                <a:solidFill>
                  <a:srgbClr val="FF0000"/>
                </a:solidFill>
              </a:rPr>
              <a:t>から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の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 X 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線帯でイメージトリガーが重要 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696899"/>
              </p:ext>
            </p:extLst>
          </p:nvPr>
        </p:nvGraphicFramePr>
        <p:xfrm>
          <a:off x="5724128" y="4005064"/>
          <a:ext cx="324036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/>
                <a:gridCol w="576064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GRB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z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Epeak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090429B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42.1 +/- 5.6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090423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54 +/- 22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080913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121 (-39/+232)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050904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&gt; 150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92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4083710" y="189202"/>
            <a:ext cx="4745565" cy="3471588"/>
            <a:chOff x="3786875" y="1633368"/>
            <a:chExt cx="4745565" cy="3471588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86875" y="1633368"/>
              <a:ext cx="4745565" cy="3471588"/>
              <a:chOff x="1023938" y="833438"/>
              <a:chExt cx="7096125" cy="5191125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3938" y="833438"/>
                <a:ext cx="7096125" cy="5191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テキスト ボックス 32"/>
              <p:cNvSpPr txBox="1"/>
              <p:nvPr/>
            </p:nvSpPr>
            <p:spPr>
              <a:xfrm>
                <a:off x="1907703" y="3573016"/>
                <a:ext cx="1499467" cy="55226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1</a:t>
                </a:r>
                <a:r>
                  <a:rPr lang="en-US" altLang="ja-JP" dirty="0" smtClean="0"/>
                  <a:t>-20 </a:t>
                </a:r>
                <a:r>
                  <a:rPr lang="en-US" altLang="ja-JP" dirty="0" err="1" smtClean="0"/>
                  <a:t>keV</a:t>
                </a:r>
                <a:endParaRPr kumimoji="1" lang="ja-JP" altLang="en-US" dirty="0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1894511" y="2608783"/>
                <a:ext cx="1106505" cy="6857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1907703" y="2766255"/>
                <a:ext cx="1499467" cy="55226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4-20 </a:t>
                </a:r>
                <a:r>
                  <a:rPr lang="en-US" altLang="ja-JP" dirty="0" err="1" smtClean="0"/>
                  <a:t>keV</a:t>
                </a:r>
                <a:endParaRPr kumimoji="1" lang="ja-JP" altLang="en-US" dirty="0"/>
              </a:p>
            </p:txBody>
          </p:sp>
        </p:grpSp>
        <p:sp>
          <p:nvSpPr>
            <p:cNvPr id="31" name="テキスト ボックス 30"/>
            <p:cNvSpPr txBox="1"/>
            <p:nvPr/>
          </p:nvSpPr>
          <p:spPr>
            <a:xfrm>
              <a:off x="7164288" y="3685500"/>
              <a:ext cx="1074590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Swift-BAT</a:t>
              </a:r>
              <a:endParaRPr kumimoji="1" lang="ja-JP" altLang="en-US" dirty="0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5592798" y="369530"/>
            <a:ext cx="225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検出器面積 </a:t>
            </a:r>
            <a:r>
              <a:rPr lang="en-US" altLang="ja-JP" dirty="0" smtClean="0"/>
              <a:t>1000cm</a:t>
            </a:r>
            <a:r>
              <a:rPr lang="en-US" altLang="ja-JP" baseline="30000" dirty="0" smtClean="0"/>
              <a:t>2</a:t>
            </a:r>
          </a:p>
          <a:p>
            <a:r>
              <a:rPr kumimoji="1" lang="en-US" altLang="ja-JP" dirty="0" smtClean="0"/>
              <a:t>Half coded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489512" y="2642198"/>
            <a:ext cx="225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検出器面積 </a:t>
            </a:r>
            <a:r>
              <a:rPr lang="en-US" altLang="ja-JP" dirty="0" smtClean="0"/>
              <a:t>5240cm</a:t>
            </a:r>
            <a:r>
              <a:rPr lang="en-US" altLang="ja-JP" baseline="30000" dirty="0" smtClean="0"/>
              <a:t>2</a:t>
            </a:r>
          </a:p>
          <a:p>
            <a:r>
              <a:rPr kumimoji="1" lang="en-US" altLang="ja-JP" dirty="0" smtClean="0"/>
              <a:t>Half coded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639481" y="2919197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8σ</a:t>
            </a:r>
            <a:r>
              <a:rPr kumimoji="1" lang="ja-JP" altLang="en-US" dirty="0" smtClean="0"/>
              <a:t>検出を想定</a:t>
            </a:r>
            <a:endParaRPr kumimoji="1" lang="ja-JP" altLang="en-US" dirty="0"/>
          </a:p>
        </p:txBody>
      </p:sp>
      <p:pic>
        <p:nvPicPr>
          <p:cNvPr id="2050" name="Picture 2" descr="C:\Users\yonetoku\kaken\2013年度\基盤A\Resized\DSCF4349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" y="3933056"/>
            <a:ext cx="3753518" cy="281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18" y="841811"/>
            <a:ext cx="3409883" cy="30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テキスト ボックス 24"/>
          <p:cNvSpPr txBox="1"/>
          <p:nvPr/>
        </p:nvSpPr>
        <p:spPr>
          <a:xfrm>
            <a:off x="63943" y="2072537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Pb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or W </a:t>
            </a:r>
          </a:p>
          <a:p>
            <a:r>
              <a:rPr kumimoji="1" lang="en-US" altLang="ja-JP" sz="1600" dirty="0" smtClean="0"/>
              <a:t>Coded mask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9512" y="729570"/>
            <a:ext cx="1953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Si: 1 </a:t>
            </a:r>
            <a:r>
              <a:rPr kumimoji="1" lang="ja-JP" altLang="en-US" dirty="0" smtClean="0"/>
              <a:t>～ </a:t>
            </a:r>
            <a:r>
              <a:rPr kumimoji="1" lang="en-US" altLang="ja-JP" dirty="0" smtClean="0"/>
              <a:t>20 </a:t>
            </a:r>
            <a:r>
              <a:rPr kumimoji="1" lang="en-US" altLang="ja-JP" dirty="0" err="1" smtClean="0"/>
              <a:t>keV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CdTe</a:t>
            </a:r>
            <a:r>
              <a:rPr kumimoji="1" lang="en-US" altLang="ja-JP" dirty="0" smtClean="0"/>
              <a:t>: 4 </a:t>
            </a:r>
            <a:r>
              <a:rPr kumimoji="1" lang="ja-JP" altLang="en-US" dirty="0" smtClean="0"/>
              <a:t>～ </a:t>
            </a:r>
            <a:r>
              <a:rPr lang="en-US" altLang="ja-JP" dirty="0" smtClean="0"/>
              <a:t>10</a:t>
            </a:r>
            <a:r>
              <a:rPr kumimoji="1" lang="en-US" altLang="ja-JP" dirty="0" smtClean="0"/>
              <a:t>0 </a:t>
            </a:r>
            <a:r>
              <a:rPr kumimoji="1" lang="en-US" altLang="ja-JP" dirty="0" err="1" smtClean="0"/>
              <a:t>keV</a:t>
            </a:r>
            <a:endParaRPr kumimoji="1" lang="en-US" altLang="ja-JP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7064" y="2882349"/>
            <a:ext cx="1076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CdTe</a:t>
            </a:r>
            <a:r>
              <a:rPr kumimoji="1" lang="ja-JP" altLang="en-US" sz="1400" dirty="0" smtClean="0"/>
              <a:t>検出器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アレイ</a:t>
            </a:r>
            <a:endParaRPr kumimoji="1" lang="en-US" altLang="ja-JP" sz="1400" dirty="0" smtClean="0"/>
          </a:p>
        </p:txBody>
      </p:sp>
      <p:sp>
        <p:nvSpPr>
          <p:cNvPr id="28" name="正方形/長方形 27"/>
          <p:cNvSpPr/>
          <p:nvPr/>
        </p:nvSpPr>
        <p:spPr>
          <a:xfrm>
            <a:off x="405794" y="3500677"/>
            <a:ext cx="1220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/>
              <a:t>読み出し回路</a:t>
            </a:r>
            <a:endParaRPr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9512" y="169476"/>
            <a:ext cx="367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X</a:t>
            </a:r>
            <a:r>
              <a:rPr lang="ja-JP" altLang="en-US" sz="2800" dirty="0" smtClean="0"/>
              <a:t>線イメージング検出器</a:t>
            </a:r>
            <a:endParaRPr kumimoji="1" lang="ja-JP" altLang="en-US" sz="28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210307"/>
              </p:ext>
            </p:extLst>
          </p:nvPr>
        </p:nvGraphicFramePr>
        <p:xfrm>
          <a:off x="4007179" y="3695256"/>
          <a:ext cx="4907787" cy="30461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5927"/>
                <a:gridCol w="3261860"/>
              </a:tblGrid>
              <a:tr h="308074"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線イメージング検出器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検出器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/>
                        <a:t>Si </a:t>
                      </a:r>
                      <a:r>
                        <a:rPr kumimoji="1" lang="ja-JP" altLang="en-US" sz="1600" dirty="0" smtClean="0"/>
                        <a:t>両面</a:t>
                      </a:r>
                      <a:r>
                        <a:rPr kumimoji="1" lang="en-US" altLang="ja-JP" sz="1600" dirty="0" smtClean="0"/>
                        <a:t>or</a:t>
                      </a:r>
                      <a:r>
                        <a:rPr kumimoji="1" lang="ja-JP" altLang="en-US" sz="1600" dirty="0" smtClean="0"/>
                        <a:t>片面ストリップ</a:t>
                      </a:r>
                      <a:endParaRPr kumimoji="1" lang="en-US" altLang="ja-JP" sz="1600" dirty="0" smtClean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エネルギー帯域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</a:t>
                      </a:r>
                      <a:r>
                        <a:rPr kumimoji="1" lang="ja-JP" altLang="en-US" sz="1600" dirty="0" smtClean="0"/>
                        <a:t>～</a:t>
                      </a:r>
                      <a:r>
                        <a:rPr kumimoji="1" lang="en-US" altLang="ja-JP" sz="1600" dirty="0" smtClean="0"/>
                        <a:t>20 </a:t>
                      </a:r>
                      <a:r>
                        <a:rPr kumimoji="1" lang="en-US" altLang="ja-JP" sz="1600" dirty="0" err="1" smtClean="0"/>
                        <a:t>keV</a:t>
                      </a:r>
                      <a:r>
                        <a:rPr kumimoji="1" lang="en-US" altLang="ja-JP" sz="1600" dirty="0" smtClean="0"/>
                        <a:t> </a:t>
                      </a:r>
                      <a:r>
                        <a:rPr kumimoji="1" lang="en-US" altLang="ja-JP" sz="1600" baseline="0" dirty="0" smtClean="0"/>
                        <a:t> and/or 1</a:t>
                      </a:r>
                      <a:r>
                        <a:rPr kumimoji="1" lang="ja-JP" altLang="en-US" sz="1600" baseline="0" dirty="0" smtClean="0"/>
                        <a:t>～</a:t>
                      </a:r>
                      <a:r>
                        <a:rPr kumimoji="1" lang="en-US" altLang="ja-JP" sz="1600" dirty="0" smtClean="0"/>
                        <a:t>100keV </a:t>
                      </a:r>
                      <a:r>
                        <a:rPr kumimoji="1" lang="ja-JP" altLang="en-US" sz="1600" dirty="0" smtClean="0"/>
                        <a:t> 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検出器サイズ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0.5mm</a:t>
                      </a:r>
                      <a:r>
                        <a:rPr kumimoji="1" lang="ja-JP" altLang="en-US" sz="1600" dirty="0" smtClean="0"/>
                        <a:t>ピッチ </a:t>
                      </a:r>
                      <a:r>
                        <a:rPr kumimoji="1" lang="en-US" altLang="ja-JP" sz="1600" dirty="0" smtClean="0"/>
                        <a:t>coded mask</a:t>
                      </a:r>
                    </a:p>
                    <a:p>
                      <a:r>
                        <a:rPr kumimoji="1" lang="en-US" altLang="ja-JP" sz="1600" dirty="0" smtClean="0"/>
                        <a:t>45cm×45cm</a:t>
                      </a:r>
                      <a:r>
                        <a:rPr kumimoji="1" lang="ja-JP" altLang="en-US" sz="1600" dirty="0" smtClean="0"/>
                        <a:t>またはその半分を</a:t>
                      </a:r>
                      <a:r>
                        <a:rPr kumimoji="1" lang="en-US" altLang="ja-JP" sz="1600" dirty="0" smtClean="0"/>
                        <a:t>2</a:t>
                      </a:r>
                      <a:r>
                        <a:rPr kumimoji="1" lang="ja-JP" altLang="en-US" sz="1600" dirty="0" smtClean="0"/>
                        <a:t>台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有効面積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1000cm2 @10keV (Half Coded)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方向決定精度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11</a:t>
                      </a:r>
                      <a:r>
                        <a:rPr kumimoji="1" lang="ja-JP" altLang="en-US" sz="1600" dirty="0" smtClean="0"/>
                        <a:t>分角（幾何学的形状から）</a:t>
                      </a:r>
                      <a:endParaRPr kumimoji="1" lang="en-US" altLang="ja-JP" sz="1600" dirty="0" smtClean="0"/>
                    </a:p>
                    <a:p>
                      <a:r>
                        <a:rPr kumimoji="1" lang="en-US" altLang="ja-JP" sz="1600" dirty="0" smtClean="0"/>
                        <a:t>5</a:t>
                      </a:r>
                      <a:r>
                        <a:rPr kumimoji="1" lang="ja-JP" altLang="en-US" sz="1600" dirty="0" smtClean="0"/>
                        <a:t>分角（光子統計の重みづけ）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視野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約 </a:t>
                      </a:r>
                      <a:r>
                        <a:rPr kumimoji="1" lang="en-US" altLang="ja-JP" sz="1600" dirty="0" smtClean="0"/>
                        <a:t>2 </a:t>
                      </a:r>
                      <a:r>
                        <a:rPr kumimoji="1" lang="ja-JP" altLang="en-US" sz="1600" dirty="0" smtClean="0"/>
                        <a:t>ステラジアン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重量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50 kg </a:t>
                      </a:r>
                      <a:r>
                        <a:rPr kumimoji="1" lang="ja-JP" altLang="en-US" sz="1600" dirty="0" smtClean="0"/>
                        <a:t>程度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555776" y="3933056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1"/>
                </a:solidFill>
              </a:rPr>
              <a:t>開発中の</a:t>
            </a:r>
            <a:endParaRPr kumimoji="1" lang="en-US" altLang="ja-JP" sz="1600" dirty="0" smtClean="0">
              <a:solidFill>
                <a:schemeClr val="bg1"/>
              </a:solidFill>
            </a:endParaRPr>
          </a:p>
          <a:p>
            <a:r>
              <a:rPr lang="ja-JP" altLang="en-US" sz="1600" dirty="0" smtClean="0">
                <a:solidFill>
                  <a:schemeClr val="bg1"/>
                </a:solidFill>
              </a:rPr>
              <a:t>読み出し回路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3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1420</Words>
  <Application>Microsoft Office PowerPoint</Application>
  <PresentationFormat>画面に合わせる (4:3)</PresentationFormat>
  <Paragraphs>351</Paragraphs>
  <Slides>18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金沢大学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yonetoku</dc:creator>
  <cp:lastModifiedBy>yonetoku</cp:lastModifiedBy>
  <cp:revision>4</cp:revision>
  <dcterms:created xsi:type="dcterms:W3CDTF">2013-05-27T23:33:31Z</dcterms:created>
  <dcterms:modified xsi:type="dcterms:W3CDTF">2013-05-27T23:35:38Z</dcterms:modified>
</cp:coreProperties>
</file>